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56" r:id="rId2"/>
    <p:sldId id="257" r:id="rId3"/>
    <p:sldId id="268" r:id="rId4"/>
    <p:sldId id="269" r:id="rId5"/>
    <p:sldId id="270" r:id="rId6"/>
    <p:sldId id="272" r:id="rId7"/>
    <p:sldId id="271" r:id="rId8"/>
    <p:sldId id="273" r:id="rId9"/>
    <p:sldId id="274" r:id="rId10"/>
    <p:sldId id="266" r:id="rId11"/>
    <p:sldId id="267" r:id="rId12"/>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p:normalViewPr>
  <p:slideViewPr>
    <p:cSldViewPr snapToGrid="0" snapToObjects="1">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09C3F-EDBB-B04A-98A8-C3D4D6997D47}" type="datetimeFigureOut">
              <a:rPr lang="en-BE" smtClean="0"/>
              <a:t>26/01/2024</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59B669-4163-A942-A15F-ABAE585B9C25}" type="slidenum">
              <a:rPr lang="en-BE" smtClean="0"/>
              <a:t>‹nr.›</a:t>
            </a:fld>
            <a:endParaRPr lang="en-BE"/>
          </a:p>
        </p:txBody>
      </p:sp>
    </p:spTree>
    <p:extLst>
      <p:ext uri="{BB962C8B-B14F-4D97-AF65-F5344CB8AC3E}">
        <p14:creationId xmlns:p14="http://schemas.microsoft.com/office/powerpoint/2010/main" val="37398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67F34-BB71-DC40-B16C-B13F09933A67}"/>
              </a:ext>
            </a:extLst>
          </p:cNvPr>
          <p:cNvSpPr>
            <a:spLocks noGrp="1"/>
          </p:cNvSpPr>
          <p:nvPr>
            <p:ph type="ctrTitle"/>
          </p:nvPr>
        </p:nvSpPr>
        <p:spPr>
          <a:xfrm>
            <a:off x="1097694" y="2003129"/>
            <a:ext cx="9144000" cy="2387600"/>
          </a:xfrm>
        </p:spPr>
        <p:txBody>
          <a:bodyPr anchor="b">
            <a:normAutofit/>
          </a:bodyPr>
          <a:lstStyle>
            <a:lvl1pPr algn="l">
              <a:defRPr sz="5400"/>
            </a:lvl1pPr>
          </a:lstStyle>
          <a:p>
            <a:r>
              <a:rPr lang="fr-FR"/>
              <a:t>Modifiez le style du titre</a:t>
            </a:r>
            <a:endParaRPr lang="en-BE" dirty="0"/>
          </a:p>
        </p:txBody>
      </p:sp>
      <p:sp>
        <p:nvSpPr>
          <p:cNvPr id="3" name="Subtitle 2">
            <a:extLst>
              <a:ext uri="{FF2B5EF4-FFF2-40B4-BE49-F238E27FC236}">
                <a16:creationId xmlns:a16="http://schemas.microsoft.com/office/drawing/2014/main" id="{8C6F368C-5008-E242-BEB7-03BB3EB7369D}"/>
              </a:ext>
            </a:extLst>
          </p:cNvPr>
          <p:cNvSpPr>
            <a:spLocks noGrp="1"/>
          </p:cNvSpPr>
          <p:nvPr>
            <p:ph type="subTitle" idx="1"/>
          </p:nvPr>
        </p:nvSpPr>
        <p:spPr>
          <a:xfrm>
            <a:off x="1097694" y="4434021"/>
            <a:ext cx="9144000" cy="1655762"/>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BE" dirty="0"/>
          </a:p>
        </p:txBody>
      </p:sp>
      <p:sp>
        <p:nvSpPr>
          <p:cNvPr id="6" name="Slide Number Placeholder 5">
            <a:extLst>
              <a:ext uri="{FF2B5EF4-FFF2-40B4-BE49-F238E27FC236}">
                <a16:creationId xmlns:a16="http://schemas.microsoft.com/office/drawing/2014/main" id="{DEE3A8CC-C341-4C41-B93B-B53102567F2D}"/>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252806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4AADDB-5007-984E-A614-8965A6BC12D1}"/>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27389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CB600-1561-1E40-9339-1E404EE6925C}"/>
              </a:ext>
            </a:extLst>
          </p:cNvPr>
          <p:cNvSpPr>
            <a:spLocks noGrp="1"/>
          </p:cNvSpPr>
          <p:nvPr>
            <p:ph type="title"/>
          </p:nvPr>
        </p:nvSpPr>
        <p:spPr>
          <a:xfrm>
            <a:off x="838200" y="278626"/>
            <a:ext cx="9220200" cy="1325563"/>
          </a:xfrm>
        </p:spPr>
        <p:txBody>
          <a:bodyPr/>
          <a:lstStyle/>
          <a:p>
            <a:r>
              <a:rPr lang="fr-FR"/>
              <a:t>Modifiez le style du titre</a:t>
            </a:r>
            <a:endParaRPr lang="en-BE" dirty="0"/>
          </a:p>
        </p:txBody>
      </p:sp>
      <p:sp>
        <p:nvSpPr>
          <p:cNvPr id="3" name="Content Placeholder 2">
            <a:extLst>
              <a:ext uri="{FF2B5EF4-FFF2-40B4-BE49-F238E27FC236}">
                <a16:creationId xmlns:a16="http://schemas.microsoft.com/office/drawing/2014/main" id="{605E339C-BB53-8C46-990B-B013F445DE0E}"/>
              </a:ext>
            </a:extLst>
          </p:cNvPr>
          <p:cNvSpPr>
            <a:spLocks noGrp="1"/>
          </p:cNvSpPr>
          <p:nvPr>
            <p:ph idx="1"/>
          </p:nvPr>
        </p:nvSpPr>
        <p:spPr>
          <a:xfrm>
            <a:off x="838200" y="1739126"/>
            <a:ext cx="10775094" cy="374727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6" name="Slide Number Placeholder 5">
            <a:extLst>
              <a:ext uri="{FF2B5EF4-FFF2-40B4-BE49-F238E27FC236}">
                <a16:creationId xmlns:a16="http://schemas.microsoft.com/office/drawing/2014/main" id="{94B45E91-0BA3-BC46-A1E6-B174BC40141F}"/>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75443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D9ACF-FE41-0E4C-88D6-1AD046798B57}"/>
              </a:ext>
            </a:extLst>
          </p:cNvPr>
          <p:cNvSpPr>
            <a:spLocks noGrp="1"/>
          </p:cNvSpPr>
          <p:nvPr>
            <p:ph type="title"/>
          </p:nvPr>
        </p:nvSpPr>
        <p:spPr>
          <a:xfrm>
            <a:off x="838200" y="278626"/>
            <a:ext cx="9220200" cy="1325563"/>
          </a:xfrm>
        </p:spPr>
        <p:txBody>
          <a:bodyPr/>
          <a:lstStyle/>
          <a:p>
            <a:r>
              <a:rPr lang="fr-FR"/>
              <a:t>Modifiez le style du titre</a:t>
            </a:r>
            <a:endParaRPr lang="en-BE"/>
          </a:p>
        </p:txBody>
      </p:sp>
      <p:sp>
        <p:nvSpPr>
          <p:cNvPr id="5" name="Slide Number Placeholder 4">
            <a:extLst>
              <a:ext uri="{FF2B5EF4-FFF2-40B4-BE49-F238E27FC236}">
                <a16:creationId xmlns:a16="http://schemas.microsoft.com/office/drawing/2014/main" id="{4B7BDF43-3245-584E-95CE-D3053D3BA9C9}"/>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404015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DBBC9-2B37-EB4C-81B9-E5632C5F2BF0}"/>
              </a:ext>
            </a:extLst>
          </p:cNvPr>
          <p:cNvSpPr>
            <a:spLocks noGrp="1"/>
          </p:cNvSpPr>
          <p:nvPr>
            <p:ph type="title"/>
          </p:nvPr>
        </p:nvSpPr>
        <p:spPr>
          <a:xfrm>
            <a:off x="1124464" y="1981588"/>
            <a:ext cx="10488829" cy="2852737"/>
          </a:xfrm>
        </p:spPr>
        <p:txBody>
          <a:bodyPr anchor="b">
            <a:normAutofit/>
          </a:bodyPr>
          <a:lstStyle>
            <a:lvl1pPr>
              <a:defRPr sz="5400"/>
            </a:lvl1pPr>
          </a:lstStyle>
          <a:p>
            <a:r>
              <a:rPr lang="fr-FR"/>
              <a:t>Modifiez le style du titre</a:t>
            </a:r>
            <a:endParaRPr lang="en-BE" dirty="0"/>
          </a:p>
        </p:txBody>
      </p:sp>
      <p:sp>
        <p:nvSpPr>
          <p:cNvPr id="6" name="Slide Number Placeholder 5">
            <a:extLst>
              <a:ext uri="{FF2B5EF4-FFF2-40B4-BE49-F238E27FC236}">
                <a16:creationId xmlns:a16="http://schemas.microsoft.com/office/drawing/2014/main" id="{25D00FCF-6655-0D40-BBB4-448556C9ACB6}"/>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59963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33C5-659D-5C41-9772-6A7E497A57EC}"/>
              </a:ext>
            </a:extLst>
          </p:cNvPr>
          <p:cNvSpPr>
            <a:spLocks noGrp="1"/>
          </p:cNvSpPr>
          <p:nvPr>
            <p:ph type="title"/>
          </p:nvPr>
        </p:nvSpPr>
        <p:spPr>
          <a:xfrm>
            <a:off x="838200" y="278626"/>
            <a:ext cx="10515600" cy="1325563"/>
          </a:xfrm>
        </p:spPr>
        <p:txBody>
          <a:bodyPr/>
          <a:lstStyle/>
          <a:p>
            <a:r>
              <a:rPr lang="fr-FR"/>
              <a:t>Modifiez le style du titre</a:t>
            </a:r>
            <a:endParaRPr lang="en-BE"/>
          </a:p>
        </p:txBody>
      </p:sp>
      <p:sp>
        <p:nvSpPr>
          <p:cNvPr id="3" name="Content Placeholder 2">
            <a:extLst>
              <a:ext uri="{FF2B5EF4-FFF2-40B4-BE49-F238E27FC236}">
                <a16:creationId xmlns:a16="http://schemas.microsoft.com/office/drawing/2014/main" id="{CB3E33BB-1829-844B-8A35-3158D2055753}"/>
              </a:ext>
            </a:extLst>
          </p:cNvPr>
          <p:cNvSpPr>
            <a:spLocks noGrp="1"/>
          </p:cNvSpPr>
          <p:nvPr>
            <p:ph sz="half" idx="1"/>
          </p:nvPr>
        </p:nvSpPr>
        <p:spPr>
          <a:xfrm>
            <a:off x="838200" y="1739126"/>
            <a:ext cx="5181600" cy="371020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dirty="0"/>
          </a:p>
        </p:txBody>
      </p:sp>
      <p:sp>
        <p:nvSpPr>
          <p:cNvPr id="4" name="Content Placeholder 3">
            <a:extLst>
              <a:ext uri="{FF2B5EF4-FFF2-40B4-BE49-F238E27FC236}">
                <a16:creationId xmlns:a16="http://schemas.microsoft.com/office/drawing/2014/main" id="{255C4D9F-719E-C742-B3EC-9C7FAC904378}"/>
              </a:ext>
            </a:extLst>
          </p:cNvPr>
          <p:cNvSpPr>
            <a:spLocks noGrp="1"/>
          </p:cNvSpPr>
          <p:nvPr>
            <p:ph sz="half" idx="2"/>
          </p:nvPr>
        </p:nvSpPr>
        <p:spPr>
          <a:xfrm>
            <a:off x="6172200" y="1739126"/>
            <a:ext cx="5181600" cy="371020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7" name="Slide Number Placeholder 6">
            <a:extLst>
              <a:ext uri="{FF2B5EF4-FFF2-40B4-BE49-F238E27FC236}">
                <a16:creationId xmlns:a16="http://schemas.microsoft.com/office/drawing/2014/main" id="{74F680DB-8735-D44E-A6E0-8830B72CE931}"/>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1287058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11619-3470-6447-B217-DEEE14E12AC6}"/>
              </a:ext>
            </a:extLst>
          </p:cNvPr>
          <p:cNvSpPr>
            <a:spLocks noGrp="1"/>
          </p:cNvSpPr>
          <p:nvPr>
            <p:ph type="title"/>
          </p:nvPr>
        </p:nvSpPr>
        <p:spPr>
          <a:xfrm>
            <a:off x="839788" y="278626"/>
            <a:ext cx="10515600" cy="1325563"/>
          </a:xfrm>
        </p:spPr>
        <p:txBody>
          <a:bodyPr/>
          <a:lstStyle/>
          <a:p>
            <a:r>
              <a:rPr lang="fr-FR"/>
              <a:t>Modifiez le style du titre</a:t>
            </a:r>
            <a:endParaRPr lang="en-BE"/>
          </a:p>
        </p:txBody>
      </p:sp>
      <p:sp>
        <p:nvSpPr>
          <p:cNvPr id="3" name="Text Placeholder 2">
            <a:extLst>
              <a:ext uri="{FF2B5EF4-FFF2-40B4-BE49-F238E27FC236}">
                <a16:creationId xmlns:a16="http://schemas.microsoft.com/office/drawing/2014/main" id="{616591F2-54BC-1941-B2ED-0101B2DAF47E}"/>
              </a:ext>
            </a:extLst>
          </p:cNvPr>
          <p:cNvSpPr>
            <a:spLocks noGrp="1"/>
          </p:cNvSpPr>
          <p:nvPr>
            <p:ph type="body" idx="1"/>
          </p:nvPr>
        </p:nvSpPr>
        <p:spPr>
          <a:xfrm>
            <a:off x="839788" y="159466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a:extLst>
              <a:ext uri="{FF2B5EF4-FFF2-40B4-BE49-F238E27FC236}">
                <a16:creationId xmlns:a16="http://schemas.microsoft.com/office/drawing/2014/main" id="{3EAE7162-2CA9-DD4D-B6B9-B0735176F94D}"/>
              </a:ext>
            </a:extLst>
          </p:cNvPr>
          <p:cNvSpPr>
            <a:spLocks noGrp="1"/>
          </p:cNvSpPr>
          <p:nvPr>
            <p:ph sz="half" idx="2"/>
          </p:nvPr>
        </p:nvSpPr>
        <p:spPr>
          <a:xfrm>
            <a:off x="839788" y="2418576"/>
            <a:ext cx="5157787" cy="305546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5" name="Text Placeholder 4">
            <a:extLst>
              <a:ext uri="{FF2B5EF4-FFF2-40B4-BE49-F238E27FC236}">
                <a16:creationId xmlns:a16="http://schemas.microsoft.com/office/drawing/2014/main" id="{E916C6EE-A1E9-2E4A-87D1-7C93DCB3B6BF}"/>
              </a:ext>
            </a:extLst>
          </p:cNvPr>
          <p:cNvSpPr>
            <a:spLocks noGrp="1"/>
          </p:cNvSpPr>
          <p:nvPr>
            <p:ph type="body" sz="quarter" idx="3"/>
          </p:nvPr>
        </p:nvSpPr>
        <p:spPr>
          <a:xfrm>
            <a:off x="6172200" y="159466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a:extLst>
              <a:ext uri="{FF2B5EF4-FFF2-40B4-BE49-F238E27FC236}">
                <a16:creationId xmlns:a16="http://schemas.microsoft.com/office/drawing/2014/main" id="{854F374B-72D8-5847-B1DF-DB0A3CDD04D3}"/>
              </a:ext>
            </a:extLst>
          </p:cNvPr>
          <p:cNvSpPr>
            <a:spLocks noGrp="1"/>
          </p:cNvSpPr>
          <p:nvPr>
            <p:ph sz="quarter" idx="4"/>
          </p:nvPr>
        </p:nvSpPr>
        <p:spPr>
          <a:xfrm>
            <a:off x="6172200" y="2418576"/>
            <a:ext cx="5183188" cy="305546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9" name="Slide Number Placeholder 8">
            <a:extLst>
              <a:ext uri="{FF2B5EF4-FFF2-40B4-BE49-F238E27FC236}">
                <a16:creationId xmlns:a16="http://schemas.microsoft.com/office/drawing/2014/main" id="{76DBC731-58FD-6B49-BCA5-0BCF40029027}"/>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420531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122-FB8E-6042-B7C8-AB6906D51365}"/>
              </a:ext>
            </a:extLst>
          </p:cNvPr>
          <p:cNvSpPr>
            <a:spLocks noGrp="1"/>
          </p:cNvSpPr>
          <p:nvPr>
            <p:ph type="title"/>
          </p:nvPr>
        </p:nvSpPr>
        <p:spPr>
          <a:xfrm>
            <a:off x="839788" y="987425"/>
            <a:ext cx="4053488" cy="525162"/>
          </a:xfrm>
        </p:spPr>
        <p:txBody>
          <a:bodyPr anchor="t">
            <a:normAutofit/>
          </a:bodyPr>
          <a:lstStyle>
            <a:lvl1pPr algn="l">
              <a:defRPr sz="2400"/>
            </a:lvl1pPr>
          </a:lstStyle>
          <a:p>
            <a:r>
              <a:rPr lang="fr-FR"/>
              <a:t>Modifiez le style du titre</a:t>
            </a:r>
            <a:endParaRPr lang="en-BE" dirty="0"/>
          </a:p>
        </p:txBody>
      </p:sp>
      <p:sp>
        <p:nvSpPr>
          <p:cNvPr id="3" name="Content Placeholder 2">
            <a:extLst>
              <a:ext uri="{FF2B5EF4-FFF2-40B4-BE49-F238E27FC236}">
                <a16:creationId xmlns:a16="http://schemas.microsoft.com/office/drawing/2014/main" id="{DC70FD0F-9F82-D841-856F-610FB34F3D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a:p>
        </p:txBody>
      </p:sp>
      <p:sp>
        <p:nvSpPr>
          <p:cNvPr id="4" name="Text Placeholder 3">
            <a:extLst>
              <a:ext uri="{FF2B5EF4-FFF2-40B4-BE49-F238E27FC236}">
                <a16:creationId xmlns:a16="http://schemas.microsoft.com/office/drawing/2014/main" id="{DC434829-E849-8B48-A37D-A4CCA2021803}"/>
              </a:ext>
            </a:extLst>
          </p:cNvPr>
          <p:cNvSpPr>
            <a:spLocks noGrp="1"/>
          </p:cNvSpPr>
          <p:nvPr>
            <p:ph type="body" sz="half" idx="2"/>
          </p:nvPr>
        </p:nvSpPr>
        <p:spPr>
          <a:xfrm>
            <a:off x="839788" y="1543479"/>
            <a:ext cx="405348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7" name="Slide Number Placeholder 6">
            <a:extLst>
              <a:ext uri="{FF2B5EF4-FFF2-40B4-BE49-F238E27FC236}">
                <a16:creationId xmlns:a16="http://schemas.microsoft.com/office/drawing/2014/main" id="{69721EF9-07D4-ED4D-A22C-84067095FEFA}"/>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50681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BEE2-DA3F-7E4B-B826-97A20952EC90}"/>
              </a:ext>
            </a:extLst>
          </p:cNvPr>
          <p:cNvSpPr>
            <a:spLocks noGrp="1"/>
          </p:cNvSpPr>
          <p:nvPr>
            <p:ph type="title"/>
          </p:nvPr>
        </p:nvSpPr>
        <p:spPr>
          <a:xfrm>
            <a:off x="7314259" y="3458176"/>
            <a:ext cx="4299035" cy="1600200"/>
          </a:xfrm>
        </p:spPr>
        <p:txBody>
          <a:bodyPr anchor="b">
            <a:normAutofit/>
          </a:bodyPr>
          <a:lstStyle>
            <a:lvl1pPr>
              <a:defRPr sz="2400" b="1"/>
            </a:lvl1pPr>
          </a:lstStyle>
          <a:p>
            <a:r>
              <a:rPr lang="fr-FR"/>
              <a:t>Modifiez le style du titre</a:t>
            </a:r>
            <a:endParaRPr lang="en-BE" dirty="0"/>
          </a:p>
        </p:txBody>
      </p:sp>
      <p:sp>
        <p:nvSpPr>
          <p:cNvPr id="3" name="Picture Placeholder 2">
            <a:extLst>
              <a:ext uri="{FF2B5EF4-FFF2-40B4-BE49-F238E27FC236}">
                <a16:creationId xmlns:a16="http://schemas.microsoft.com/office/drawing/2014/main" id="{00D51ABB-8128-6B48-A399-3DFAC0088CDE}"/>
              </a:ext>
            </a:extLst>
          </p:cNvPr>
          <p:cNvSpPr>
            <a:spLocks noGrp="1"/>
          </p:cNvSpPr>
          <p:nvPr>
            <p:ph type="pic" idx="1"/>
          </p:nvPr>
        </p:nvSpPr>
        <p:spPr>
          <a:xfrm>
            <a:off x="839788" y="55493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BE" dirty="0"/>
          </a:p>
        </p:txBody>
      </p:sp>
      <p:sp>
        <p:nvSpPr>
          <p:cNvPr id="4" name="Text Placeholder 3">
            <a:extLst>
              <a:ext uri="{FF2B5EF4-FFF2-40B4-BE49-F238E27FC236}">
                <a16:creationId xmlns:a16="http://schemas.microsoft.com/office/drawing/2014/main" id="{FD2E8243-49A0-B044-9A06-06B53CA87796}"/>
              </a:ext>
            </a:extLst>
          </p:cNvPr>
          <p:cNvSpPr>
            <a:spLocks noGrp="1"/>
          </p:cNvSpPr>
          <p:nvPr>
            <p:ph type="body" sz="half" idx="2"/>
          </p:nvPr>
        </p:nvSpPr>
        <p:spPr>
          <a:xfrm>
            <a:off x="7314259" y="5065516"/>
            <a:ext cx="4299035" cy="3630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7" name="Slide Number Placeholder 6">
            <a:extLst>
              <a:ext uri="{FF2B5EF4-FFF2-40B4-BE49-F238E27FC236}">
                <a16:creationId xmlns:a16="http://schemas.microsoft.com/office/drawing/2014/main" id="{B628D01B-47CF-4A48-ABAE-ECEA478431FF}"/>
              </a:ext>
            </a:extLst>
          </p:cNvPr>
          <p:cNvSpPr>
            <a:spLocks noGrp="1"/>
          </p:cNvSpPr>
          <p:nvPr>
            <p:ph type="sldNum" sz="quarter" idx="12"/>
          </p:nvPr>
        </p:nvSpPr>
        <p:spPr/>
        <p:txBody>
          <a:bodyPr/>
          <a:lstStyle/>
          <a:p>
            <a:fld id="{E280F6CC-6784-A943-B01C-08A9FA42E5E8}" type="slidenum">
              <a:rPr lang="en-BE" smtClean="0"/>
              <a:t>‹nr.›</a:t>
            </a:fld>
            <a:endParaRPr lang="en-BE"/>
          </a:p>
        </p:txBody>
      </p:sp>
    </p:spTree>
    <p:extLst>
      <p:ext uri="{BB962C8B-B14F-4D97-AF65-F5344CB8AC3E}">
        <p14:creationId xmlns:p14="http://schemas.microsoft.com/office/powerpoint/2010/main" val="131243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position personnalisé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C908AF-E621-2D44-B525-1A29123F2C02}"/>
              </a:ext>
            </a:extLst>
          </p:cNvPr>
          <p:cNvSpPr>
            <a:spLocks noGrp="1"/>
          </p:cNvSpPr>
          <p:nvPr>
            <p:ph type="sldNum" sz="quarter" idx="10"/>
          </p:nvPr>
        </p:nvSpPr>
        <p:spPr/>
        <p:txBody>
          <a:bodyPr/>
          <a:lstStyle/>
          <a:p>
            <a:fld id="{E280F6CC-6784-A943-B01C-08A9FA42E5E8}" type="slidenum">
              <a:rPr lang="en-BE" smtClean="0"/>
              <a:pPr/>
              <a:t>‹nr.›</a:t>
            </a:fld>
            <a:endParaRPr lang="en-BE" dirty="0"/>
          </a:p>
        </p:txBody>
      </p:sp>
    </p:spTree>
    <p:extLst>
      <p:ext uri="{BB962C8B-B14F-4D97-AF65-F5344CB8AC3E}">
        <p14:creationId xmlns:p14="http://schemas.microsoft.com/office/powerpoint/2010/main" val="106205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189DDB-5136-0948-954A-82B1D6CB94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BE" dirty="0"/>
          </a:p>
        </p:txBody>
      </p:sp>
      <p:sp>
        <p:nvSpPr>
          <p:cNvPr id="3" name="Text Placeholder 2">
            <a:extLst>
              <a:ext uri="{FF2B5EF4-FFF2-40B4-BE49-F238E27FC236}">
                <a16:creationId xmlns:a16="http://schemas.microsoft.com/office/drawing/2014/main" id="{28E78492-3FA1-6446-BE0F-E097B8894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BE" dirty="0"/>
          </a:p>
        </p:txBody>
      </p:sp>
      <p:sp>
        <p:nvSpPr>
          <p:cNvPr id="6" name="Slide Number Placeholder 5">
            <a:extLst>
              <a:ext uri="{FF2B5EF4-FFF2-40B4-BE49-F238E27FC236}">
                <a16:creationId xmlns:a16="http://schemas.microsoft.com/office/drawing/2014/main" id="{058CA994-5C53-BD4F-992D-61DB89EC2BCE}"/>
              </a:ext>
            </a:extLst>
          </p:cNvPr>
          <p:cNvSpPr>
            <a:spLocks noGrp="1"/>
          </p:cNvSpPr>
          <p:nvPr>
            <p:ph type="sldNum" sz="quarter" idx="4"/>
          </p:nvPr>
        </p:nvSpPr>
        <p:spPr>
          <a:xfrm>
            <a:off x="8870094" y="6127750"/>
            <a:ext cx="2743200" cy="365125"/>
          </a:xfrm>
          <a:prstGeom prst="rect">
            <a:avLst/>
          </a:prstGeom>
        </p:spPr>
        <p:txBody>
          <a:bodyPr vert="horz" lIns="91440" tIns="45720" rIns="91440" bIns="45720" rtlCol="0" anchor="ctr"/>
          <a:lstStyle>
            <a:lvl1pPr algn="r">
              <a:defRPr sz="1400">
                <a:solidFill>
                  <a:schemeClr val="accent1"/>
                </a:solidFill>
              </a:defRPr>
            </a:lvl1pPr>
          </a:lstStyle>
          <a:p>
            <a:fld id="{E280F6CC-6784-A943-B01C-08A9FA42E5E8}" type="slidenum">
              <a:rPr lang="en-BE" smtClean="0"/>
              <a:pPr/>
              <a:t>‹nr.›</a:t>
            </a:fld>
            <a:endParaRPr lang="en-BE" dirty="0"/>
          </a:p>
        </p:txBody>
      </p:sp>
    </p:spTree>
    <p:extLst>
      <p:ext uri="{BB962C8B-B14F-4D97-AF65-F5344CB8AC3E}">
        <p14:creationId xmlns:p14="http://schemas.microsoft.com/office/powerpoint/2010/main" val="16161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1" r:id="rId4"/>
    <p:sldLayoutId id="2147483652" r:id="rId5"/>
    <p:sldLayoutId id="2147483653" r:id="rId6"/>
    <p:sldLayoutId id="2147483656" r:id="rId7"/>
    <p:sldLayoutId id="2147483657" r:id="rId8"/>
    <p:sldLayoutId id="2147483658" r:id="rId9"/>
    <p:sldLayoutId id="2147483655" r:id="rId10"/>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B99FE-EEF2-5249-9EB2-0108395D220F}"/>
              </a:ext>
            </a:extLst>
          </p:cNvPr>
          <p:cNvSpPr>
            <a:spLocks noGrp="1"/>
          </p:cNvSpPr>
          <p:nvPr>
            <p:ph type="ctrTitle"/>
          </p:nvPr>
        </p:nvSpPr>
        <p:spPr/>
        <p:txBody>
          <a:bodyPr/>
          <a:lstStyle/>
          <a:p>
            <a:pPr algn="ctr"/>
            <a:r>
              <a:rPr lang="fr-BE" dirty="0"/>
              <a:t>Contrôle des Lois Sociales (CLS)</a:t>
            </a:r>
            <a:br>
              <a:rPr lang="fr-BE" dirty="0"/>
            </a:br>
            <a:r>
              <a:rPr lang="fr-BE" dirty="0"/>
              <a:t>Direction Organes de participation</a:t>
            </a:r>
            <a:endParaRPr lang="en-BE" dirty="0"/>
          </a:p>
        </p:txBody>
      </p:sp>
      <p:sp>
        <p:nvSpPr>
          <p:cNvPr id="3" name="Subtitle 2">
            <a:extLst>
              <a:ext uri="{FF2B5EF4-FFF2-40B4-BE49-F238E27FC236}">
                <a16:creationId xmlns:a16="http://schemas.microsoft.com/office/drawing/2014/main" id="{BC16B2D1-9476-D446-96E3-FC85DB1047C9}"/>
              </a:ext>
            </a:extLst>
          </p:cNvPr>
          <p:cNvSpPr>
            <a:spLocks noGrp="1"/>
          </p:cNvSpPr>
          <p:nvPr>
            <p:ph type="subTitle" idx="1"/>
          </p:nvPr>
        </p:nvSpPr>
        <p:spPr/>
        <p:txBody>
          <a:bodyPr/>
          <a:lstStyle/>
          <a:p>
            <a:pPr algn="ctr"/>
            <a:r>
              <a:rPr lang="nl-BE" i="0" dirty="0">
                <a:solidFill>
                  <a:schemeClr val="accent1"/>
                </a:solidFill>
              </a:rPr>
              <a:t>SPF Emploi, Travail et Concertation Sociale</a:t>
            </a:r>
          </a:p>
          <a:p>
            <a:pPr algn="ctr"/>
            <a:r>
              <a:rPr lang="nl-BE" i="0" dirty="0">
                <a:solidFill>
                  <a:schemeClr val="accent1"/>
                </a:solidFill>
              </a:rPr>
              <a:t>Geoffrey Hugé – Inspecteur </a:t>
            </a:r>
            <a:r>
              <a:rPr lang="nl-BE" i="0" dirty="0" err="1">
                <a:solidFill>
                  <a:schemeClr val="accent1"/>
                </a:solidFill>
              </a:rPr>
              <a:t>social</a:t>
            </a:r>
            <a:r>
              <a:rPr lang="nl-BE" i="0" dirty="0">
                <a:solidFill>
                  <a:schemeClr val="accent1"/>
                </a:solidFill>
              </a:rPr>
              <a:t> – Teamleader </a:t>
            </a:r>
          </a:p>
          <a:p>
            <a:endParaRPr lang="nl-BE" dirty="0"/>
          </a:p>
          <a:p>
            <a:pPr algn="ctr"/>
            <a:endParaRPr lang="en-BE" dirty="0"/>
          </a:p>
        </p:txBody>
      </p:sp>
    </p:spTree>
    <p:extLst>
      <p:ext uri="{BB962C8B-B14F-4D97-AF65-F5344CB8AC3E}">
        <p14:creationId xmlns:p14="http://schemas.microsoft.com/office/powerpoint/2010/main" val="275451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74D89EB-3EE7-DA4C-973C-32B0941AA3FB}"/>
              </a:ext>
            </a:extLst>
          </p:cNvPr>
          <p:cNvSpPr>
            <a:spLocks noGrp="1"/>
          </p:cNvSpPr>
          <p:nvPr>
            <p:ph type="sldNum" sz="quarter" idx="10"/>
          </p:nvPr>
        </p:nvSpPr>
        <p:spPr/>
        <p:txBody>
          <a:bodyPr/>
          <a:lstStyle/>
          <a:p>
            <a:fld id="{E280F6CC-6784-A943-B01C-08A9FA42E5E8}" type="slidenum">
              <a:rPr lang="en-BE" smtClean="0"/>
              <a:pPr/>
              <a:t>10</a:t>
            </a:fld>
            <a:endParaRPr lang="en-BE" dirty="0"/>
          </a:p>
        </p:txBody>
      </p:sp>
    </p:spTree>
    <p:extLst>
      <p:ext uri="{BB962C8B-B14F-4D97-AF65-F5344CB8AC3E}">
        <p14:creationId xmlns:p14="http://schemas.microsoft.com/office/powerpoint/2010/main" val="246968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158112-6C76-7945-98D0-C730F6F3ADC6}"/>
              </a:ext>
            </a:extLst>
          </p:cNvPr>
          <p:cNvSpPr>
            <a:spLocks noGrp="1"/>
          </p:cNvSpPr>
          <p:nvPr>
            <p:ph type="sldNum" sz="quarter" idx="12"/>
          </p:nvPr>
        </p:nvSpPr>
        <p:spPr/>
        <p:txBody>
          <a:bodyPr/>
          <a:lstStyle/>
          <a:p>
            <a:fld id="{E280F6CC-6784-A943-B01C-08A9FA42E5E8}" type="slidenum">
              <a:rPr lang="en-BE" smtClean="0"/>
              <a:t>11</a:t>
            </a:fld>
            <a:endParaRPr lang="en-BE"/>
          </a:p>
        </p:txBody>
      </p:sp>
    </p:spTree>
    <p:extLst>
      <p:ext uri="{BB962C8B-B14F-4D97-AF65-F5344CB8AC3E}">
        <p14:creationId xmlns:p14="http://schemas.microsoft.com/office/powerpoint/2010/main" val="215558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lstStyle/>
          <a:p>
            <a:r>
              <a:rPr lang="fr-BE" dirty="0"/>
              <a:t>MISSIONS DU SPF ETCS</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fontScale="92500" lnSpcReduction="10000"/>
          </a:bodyPr>
          <a:lstStyle/>
          <a:p>
            <a:r>
              <a:rPr lang="fr-BE" sz="2800" b="1" dirty="0"/>
              <a:t>Contribuer</a:t>
            </a:r>
            <a:r>
              <a:rPr lang="fr-BE" sz="2800" dirty="0"/>
              <a:t> à la croissance de l'emploi et à l’amélioration de la qualité du travail dans un contexte belge, européen et international.</a:t>
            </a:r>
          </a:p>
          <a:p>
            <a:endParaRPr lang="fr-BE" sz="1050" dirty="0"/>
          </a:p>
          <a:p>
            <a:r>
              <a:rPr lang="fr-BE" sz="2800" b="1" dirty="0"/>
              <a:t>Concilier </a:t>
            </a:r>
            <a:r>
              <a:rPr lang="fr-BE" sz="2800" dirty="0"/>
              <a:t>les intérêts des travailleurs et des employeurs en garantissant des conditions salariales et de travail de qualité ; en favorisant la création et le maintien des emplois nécessaires au progrès socio-économique.</a:t>
            </a:r>
          </a:p>
          <a:p>
            <a:endParaRPr lang="fr-BE" sz="1000" dirty="0"/>
          </a:p>
          <a:p>
            <a:pPr marL="0" indent="0">
              <a:buNone/>
            </a:pPr>
            <a:r>
              <a:rPr lang="fr-BE" sz="2800" dirty="0"/>
              <a:t>Pour ce faire, nous effectuons des recherches, des analyses et des études, développons le cadre juridique nécessaire, veillons au bon déroulement du dialogue social, prévenons les conflits collectifs et garantissons l'application des normes par la promotion, la prévention, le contrôle et la sanction.</a:t>
            </a:r>
            <a:endParaRPr lang="nl-BE" sz="2800" dirty="0"/>
          </a:p>
          <a:p>
            <a:endParaRPr lang="en-BE" dirty="0"/>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2</a:t>
            </a:fld>
            <a:endParaRPr lang="en-BE"/>
          </a:p>
        </p:txBody>
      </p:sp>
    </p:spTree>
    <p:extLst>
      <p:ext uri="{BB962C8B-B14F-4D97-AF65-F5344CB8AC3E}">
        <p14:creationId xmlns:p14="http://schemas.microsoft.com/office/powerpoint/2010/main" val="391588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lstStyle/>
          <a:p>
            <a:r>
              <a:rPr lang="fr-BE" dirty="0"/>
              <a:t>MISSIONS DU CONTRÔLE DES LOIS SOCIALES</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fontScale="92500" lnSpcReduction="10000"/>
          </a:bodyPr>
          <a:lstStyle/>
          <a:p>
            <a:r>
              <a:rPr lang="fr-BE" sz="2800" b="1" dirty="0"/>
              <a:t>Informer, conseiller, concilier et contrôler </a:t>
            </a:r>
            <a:r>
              <a:rPr lang="fr-BE" sz="2800" dirty="0"/>
              <a:t>dans les différents domaines du droit du travail et des relations individuelles et collectives de travail.</a:t>
            </a:r>
          </a:p>
          <a:p>
            <a:r>
              <a:rPr lang="fr-BE" cap="all" dirty="0"/>
              <a:t>à</a:t>
            </a:r>
            <a:r>
              <a:rPr lang="fr-BE" dirty="0"/>
              <a:t> disposition des travailleurs comme des employeurs</a:t>
            </a:r>
          </a:p>
          <a:p>
            <a:pPr marL="0" indent="0">
              <a:buNone/>
            </a:pPr>
            <a:endParaRPr lang="fr-BE" sz="1050" dirty="0"/>
          </a:p>
          <a:p>
            <a:pPr marL="0" indent="0">
              <a:buNone/>
            </a:pPr>
            <a:r>
              <a:rPr lang="fr-BE" u="sng" dirty="0"/>
              <a:t>Tâches principales : </a:t>
            </a:r>
          </a:p>
          <a:p>
            <a:r>
              <a:rPr lang="fr-BE" dirty="0"/>
              <a:t>Salaires et conditions de travail (</a:t>
            </a:r>
            <a:r>
              <a:rPr lang="fr-BE" sz="2400" dirty="0"/>
              <a:t>Contact center, CLS Régionaux</a:t>
            </a:r>
            <a:r>
              <a:rPr lang="fr-BE" dirty="0"/>
              <a:t>)</a:t>
            </a:r>
          </a:p>
          <a:p>
            <a:r>
              <a:rPr lang="fr-BE" dirty="0"/>
              <a:t>Fraude sociale – Dumping social </a:t>
            </a:r>
            <a:r>
              <a:rPr lang="fr-BE" sz="2400" dirty="0"/>
              <a:t>(CLS Régionaux, CLS </a:t>
            </a:r>
            <a:r>
              <a:rPr lang="fr-BE" sz="2400" dirty="0" err="1"/>
              <a:t>Posted</a:t>
            </a:r>
            <a:r>
              <a:rPr lang="fr-BE" sz="2400" dirty="0"/>
              <a:t> </a:t>
            </a:r>
            <a:r>
              <a:rPr lang="fr-BE" sz="2400" dirty="0" err="1"/>
              <a:t>Workers</a:t>
            </a:r>
            <a:r>
              <a:rPr lang="fr-BE" sz="2400" dirty="0"/>
              <a:t>, CLS Transport.  Collaboration avec le SIRS et les cellules d’arrondissement)</a:t>
            </a:r>
          </a:p>
          <a:p>
            <a:r>
              <a:rPr lang="fr-BE" dirty="0"/>
              <a:t>Dialogue et concertation sociale (</a:t>
            </a:r>
            <a:r>
              <a:rPr lang="fr-BE" sz="2600" b="1" dirty="0"/>
              <a:t>CLS Direction Organes de participation</a:t>
            </a:r>
            <a:r>
              <a:rPr lang="fr-BE" dirty="0"/>
              <a:t>)</a:t>
            </a:r>
            <a:endParaRPr lang="en-BE" dirty="0"/>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3</a:t>
            </a:fld>
            <a:endParaRPr lang="en-BE"/>
          </a:p>
        </p:txBody>
      </p:sp>
    </p:spTree>
    <p:extLst>
      <p:ext uri="{BB962C8B-B14F-4D97-AF65-F5344CB8AC3E}">
        <p14:creationId xmlns:p14="http://schemas.microsoft.com/office/powerpoint/2010/main" val="1532185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lstStyle/>
          <a:p>
            <a:r>
              <a:rPr lang="fr-BE" dirty="0"/>
              <a:t>MISSIONS DE LA DIRECTION ORGANES DE PARTICIPATION DU CLS (DIOP)</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lnSpcReduction="10000"/>
          </a:bodyPr>
          <a:lstStyle/>
          <a:p>
            <a:pPr marL="0" indent="0" algn="just">
              <a:buNone/>
            </a:pPr>
            <a:r>
              <a:rPr lang="fr-BE" sz="1800" dirty="0">
                <a:effectLst/>
                <a:latin typeface="Calibri" panose="020F0502020204030204" pitchFamily="34" charset="0"/>
                <a:ea typeface="Calibri" panose="020F0502020204030204" pitchFamily="34" charset="0"/>
                <a:cs typeface="Times New Roman" panose="02020603050405020304" pitchFamily="18" charset="0"/>
              </a:rPr>
              <a:t>Historiquement, ses compétences étaient rattachées au ministère des Affaires économiques. La réorganisation de l’administration fédérale engendrée par la réforme COPERNIC (Gvt Verhofstadt 1999-2003) a vu le transfert de celles-ci vers le SPF ETCS – Contrôle des lois sociales. </a:t>
            </a:r>
          </a:p>
          <a:p>
            <a:pPr marL="0" indent="0" algn="just">
              <a:buNone/>
            </a:pPr>
            <a:r>
              <a:rPr lang="fr-BE" sz="1800" dirty="0">
                <a:latin typeface="Calibri" panose="020F0502020204030204" pitchFamily="34" charset="0"/>
                <a:ea typeface="Calibri" panose="020F0502020204030204" pitchFamily="34" charset="0"/>
                <a:cs typeface="Times New Roman" panose="02020603050405020304" pitchFamily="18" charset="0"/>
              </a:rPr>
              <a:t>Les missions de la DIOP sont donc directement rattachées à la surveillance des dispositions prévues par l’Arrêté Royal de 1973. D’autres compétences sont venues s’ajouter par la suite.</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Vérifier le bon fonctionnement du conseil d’entreprise (Loi de 1948)</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Vérifier la délivrance des informations économiques et sociales (AR1973 et CCT9 de 1992)</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Vérifier les compétences supplétives des CPPT en cas d’absence de CE (Loi 23/04/2008)</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Intervenir dans les conflits lors des élections sociales (Loi de 1948 et de 2007)</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Aider à la conciliation lors de l’établissement ou la modification du règlement de travail (Loi de 1965)</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Vérifier le bon fonctionnement des délégations syndicales (CCT5)</a:t>
            </a:r>
          </a:p>
          <a:p>
            <a:pPr algn="just"/>
            <a:r>
              <a:rPr lang="fr-BE" sz="1800" dirty="0">
                <a:latin typeface="Calibri" panose="020F0502020204030204" pitchFamily="34" charset="0"/>
                <a:ea typeface="Calibri" panose="020F0502020204030204" pitchFamily="34" charset="0"/>
                <a:cs typeface="Times New Roman" panose="02020603050405020304" pitchFamily="18" charset="0"/>
              </a:rPr>
              <a:t>Vérifier le respect des dispositions prévues par la « La loi Renault » (Loi de 1998)</a:t>
            </a:r>
          </a:p>
          <a:p>
            <a:pPr marL="0" indent="0" algn="just">
              <a:buNone/>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BE" dirty="0"/>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4</a:t>
            </a:fld>
            <a:endParaRPr lang="en-BE"/>
          </a:p>
        </p:txBody>
      </p:sp>
    </p:spTree>
    <p:extLst>
      <p:ext uri="{BB962C8B-B14F-4D97-AF65-F5344CB8AC3E}">
        <p14:creationId xmlns:p14="http://schemas.microsoft.com/office/powerpoint/2010/main" val="33414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normAutofit fontScale="90000"/>
          </a:bodyPr>
          <a:lstStyle/>
          <a:p>
            <a:r>
              <a:rPr lang="fr-BE" dirty="0"/>
              <a:t>COMPOSITION DE LA DIRECTION ORGANES DE PARTICIPATION DU CLS (DIOP)</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a:bodyPr>
          <a:lstStyle/>
          <a:p>
            <a:r>
              <a:rPr lang="fr-BE" dirty="0">
                <a:latin typeface="Calibri" panose="020F0502020204030204" pitchFamily="34" charset="0"/>
                <a:ea typeface="Calibri" panose="020F0502020204030204" pitchFamily="34" charset="0"/>
                <a:cs typeface="Times New Roman" panose="02020603050405020304" pitchFamily="18" charset="0"/>
              </a:rPr>
              <a:t>4 inspecteurs néerlandophones </a:t>
            </a:r>
            <a:r>
              <a:rPr lang="fr-BE" sz="2000" dirty="0">
                <a:latin typeface="Calibri" panose="020F0502020204030204" pitchFamily="34" charset="0"/>
                <a:ea typeface="Calibri" panose="020F0502020204030204" pitchFamily="34" charset="0"/>
                <a:cs typeface="Times New Roman" panose="02020603050405020304" pitchFamily="18" charset="0"/>
              </a:rPr>
              <a:t>(dont deux entrés en 2023</a:t>
            </a:r>
            <a:r>
              <a:rPr lang="fr-BE" sz="2400" dirty="0">
                <a:latin typeface="Calibri" panose="020F0502020204030204" pitchFamily="34" charset="0"/>
                <a:ea typeface="Calibri" panose="020F0502020204030204" pitchFamily="34" charset="0"/>
                <a:cs typeface="Times New Roman" panose="02020603050405020304" pitchFamily="18" charset="0"/>
              </a:rPr>
              <a:t>)</a:t>
            </a:r>
          </a:p>
          <a:p>
            <a:r>
              <a:rPr lang="fr-BE" dirty="0">
                <a:latin typeface="Calibri" panose="020F0502020204030204" pitchFamily="34" charset="0"/>
                <a:ea typeface="Calibri" panose="020F0502020204030204" pitchFamily="34" charset="0"/>
                <a:cs typeface="Times New Roman" panose="02020603050405020304" pitchFamily="18" charset="0"/>
              </a:rPr>
              <a:t>4 inspecteurs francophones </a:t>
            </a:r>
            <a:r>
              <a:rPr lang="fr-BE" sz="2000" dirty="0">
                <a:latin typeface="Calibri" panose="020F0502020204030204" pitchFamily="34" charset="0"/>
                <a:ea typeface="Calibri" panose="020F0502020204030204" pitchFamily="34" charset="0"/>
                <a:cs typeface="Times New Roman" panose="02020603050405020304" pitchFamily="18" charset="0"/>
              </a:rPr>
              <a:t>(dont deux entrés en 2023 et 1 absence longue durée)</a:t>
            </a:r>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BE" dirty="0">
                <a:latin typeface="Calibri" panose="020F0502020204030204" pitchFamily="34" charset="0"/>
                <a:ea typeface="Calibri" panose="020F0502020204030204" pitchFamily="34" charset="0"/>
                <a:cs typeface="Times New Roman" panose="02020603050405020304" pitchFamily="18" charset="0"/>
              </a:rPr>
              <a:t>1 assistante administrative</a:t>
            </a:r>
          </a:p>
          <a:p>
            <a:r>
              <a:rPr lang="fr-BE" dirty="0">
                <a:latin typeface="Calibri" panose="020F0502020204030204" pitchFamily="34" charset="0"/>
                <a:ea typeface="Calibri" panose="020F0502020204030204" pitchFamily="34" charset="0"/>
                <a:cs typeface="Times New Roman" panose="02020603050405020304" pitchFamily="18" charset="0"/>
              </a:rPr>
              <a:t>1 Inspecteur – </a:t>
            </a:r>
            <a:r>
              <a:rPr lang="fr-BE" dirty="0" err="1">
                <a:latin typeface="Calibri" panose="020F0502020204030204" pitchFamily="34" charset="0"/>
                <a:ea typeface="Calibri" panose="020F0502020204030204" pitchFamily="34" charset="0"/>
                <a:cs typeface="Times New Roman" panose="02020603050405020304" pitchFamily="18" charset="0"/>
              </a:rPr>
              <a:t>Teamleader</a:t>
            </a:r>
            <a:endParaRPr lang="fr-B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B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BE" dirty="0">
                <a:latin typeface="Calibri" panose="020F0502020204030204" pitchFamily="34" charset="0"/>
                <a:ea typeface="Calibri" panose="020F0502020204030204" pitchFamily="34" charset="0"/>
                <a:cs typeface="Times New Roman" panose="02020603050405020304" pitchFamily="18" charset="0"/>
              </a:rPr>
              <a:t>La DIOP est basée à Bruxelles. Elle intervient sur tout le territoire belge. )</a:t>
            </a:r>
          </a:p>
          <a:p>
            <a:pPr algn="just"/>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5</a:t>
            </a:fld>
            <a:endParaRPr lang="en-BE"/>
          </a:p>
        </p:txBody>
      </p:sp>
    </p:spTree>
    <p:extLst>
      <p:ext uri="{BB962C8B-B14F-4D97-AF65-F5344CB8AC3E}">
        <p14:creationId xmlns:p14="http://schemas.microsoft.com/office/powerpoint/2010/main" val="2011928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normAutofit/>
          </a:bodyPr>
          <a:lstStyle/>
          <a:p>
            <a:r>
              <a:rPr lang="fr-BE" dirty="0"/>
              <a:t>LES CONTROLES DE LA DIOP(1)</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fontScale="85000" lnSpcReduction="20000"/>
          </a:bodyPr>
          <a:lstStyle/>
          <a:p>
            <a:pPr marL="0" indent="0" algn="just">
              <a:buNone/>
            </a:pPr>
            <a:r>
              <a:rPr lang="fr-BE" sz="2400" b="1" u="sng" cap="all" dirty="0">
                <a:effectLst/>
                <a:latin typeface="Calibri" panose="020F0502020204030204" pitchFamily="34" charset="0"/>
                <a:ea typeface="Calibri" panose="020F0502020204030204" pitchFamily="34" charset="0"/>
                <a:cs typeface="Times New Roman" panose="02020603050405020304" pitchFamily="18" charset="0"/>
              </a:rPr>
              <a:t>ARRETE ROYAL DU 27/11/1973 - Les informations économiques et financières </a:t>
            </a:r>
          </a:p>
          <a:p>
            <a:pPr marL="0" indent="0" algn="just">
              <a:buNone/>
            </a:pPr>
            <a:r>
              <a:rPr lang="fr-BE" sz="2400" u="sng" dirty="0">
                <a:latin typeface="Calibri" panose="020F0502020204030204" pitchFamily="34" charset="0"/>
                <a:ea typeface="Calibri" panose="020F0502020204030204" pitchFamily="34" charset="0"/>
                <a:cs typeface="Times New Roman" panose="02020603050405020304" pitchFamily="18" charset="0"/>
              </a:rPr>
              <a:t>Composition : </a:t>
            </a:r>
          </a:p>
          <a:p>
            <a:pPr algn="just"/>
            <a:r>
              <a:rPr lang="fr-BE" sz="2400" dirty="0">
                <a:effectLst/>
                <a:latin typeface="Calibri" panose="020F0502020204030204" pitchFamily="34" charset="0"/>
                <a:ea typeface="Calibri" panose="020F0502020204030204" pitchFamily="34" charset="0"/>
                <a:cs typeface="Times New Roman" panose="02020603050405020304" pitchFamily="18" charset="0"/>
              </a:rPr>
              <a:t>Information de base</a:t>
            </a:r>
          </a:p>
          <a:p>
            <a:pPr algn="just"/>
            <a:r>
              <a:rPr lang="fr-BE" sz="2400" dirty="0">
                <a:latin typeface="Calibri" panose="020F0502020204030204" pitchFamily="34" charset="0"/>
                <a:ea typeface="Calibri" panose="020F0502020204030204" pitchFamily="34" charset="0"/>
                <a:cs typeface="Times New Roman" panose="02020603050405020304" pitchFamily="18" charset="0"/>
              </a:rPr>
              <a:t>Information annuelle</a:t>
            </a:r>
          </a:p>
          <a:p>
            <a:pPr algn="just"/>
            <a:r>
              <a:rPr lang="fr-BE" sz="2400" dirty="0">
                <a:effectLst/>
                <a:latin typeface="Calibri" panose="020F0502020204030204" pitchFamily="34" charset="0"/>
                <a:ea typeface="Calibri" panose="020F0502020204030204" pitchFamily="34" charset="0"/>
                <a:cs typeface="Times New Roman" panose="02020603050405020304" pitchFamily="18" charset="0"/>
              </a:rPr>
              <a:t>Information périodique</a:t>
            </a:r>
          </a:p>
          <a:p>
            <a:pPr algn="just"/>
            <a:r>
              <a:rPr lang="fr-BE" sz="2400" dirty="0">
                <a:effectLst/>
                <a:latin typeface="Calibri" panose="020F0502020204030204" pitchFamily="34" charset="0"/>
                <a:ea typeface="Calibri" panose="020F0502020204030204" pitchFamily="34" charset="0"/>
                <a:cs typeface="Times New Roman" panose="02020603050405020304" pitchFamily="18" charset="0"/>
              </a:rPr>
              <a:t>Information occasionnelle</a:t>
            </a:r>
          </a:p>
          <a:p>
            <a:pPr algn="just"/>
            <a:endParaRPr lang="fr-BE"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fr-BE" sz="2400" u="sng" dirty="0">
                <a:effectLst/>
                <a:latin typeface="Calibri" panose="020F0502020204030204" pitchFamily="34" charset="0"/>
                <a:ea typeface="Calibri" panose="020F0502020204030204" pitchFamily="34" charset="0"/>
                <a:cs typeface="Times New Roman" panose="02020603050405020304" pitchFamily="18" charset="0"/>
              </a:rPr>
              <a:t>Nos missions :</a:t>
            </a:r>
          </a:p>
          <a:p>
            <a:pPr algn="just"/>
            <a:r>
              <a:rPr lang="fr-BE" sz="2400" dirty="0">
                <a:effectLst/>
                <a:latin typeface="Calibri" panose="020F0502020204030204" pitchFamily="34" charset="0"/>
                <a:ea typeface="Calibri" panose="020F0502020204030204" pitchFamily="34" charset="0"/>
                <a:cs typeface="Times New Roman" panose="02020603050405020304" pitchFamily="18" charset="0"/>
              </a:rPr>
              <a:t>Vérifier le respect de la forme </a:t>
            </a:r>
            <a:endParaRPr lang="fr-BE" sz="2400" dirty="0">
              <a:latin typeface="Calibri" panose="020F0502020204030204" pitchFamily="34" charset="0"/>
              <a:ea typeface="Calibri" panose="020F0502020204030204" pitchFamily="34" charset="0"/>
              <a:cs typeface="Times New Roman" panose="02020603050405020304" pitchFamily="18" charset="0"/>
            </a:endParaRPr>
          </a:p>
          <a:p>
            <a:pPr algn="just"/>
            <a:r>
              <a:rPr lang="fr-BE" sz="2400" dirty="0">
                <a:latin typeface="Calibri" panose="020F0502020204030204" pitchFamily="34" charset="0"/>
                <a:ea typeface="Calibri" panose="020F0502020204030204" pitchFamily="34" charset="0"/>
                <a:cs typeface="Times New Roman" panose="02020603050405020304" pitchFamily="18" charset="0"/>
              </a:rPr>
              <a:t>Vérifier le respect des délais</a:t>
            </a:r>
          </a:p>
          <a:p>
            <a:pPr algn="just"/>
            <a:r>
              <a:rPr lang="fr-BE" sz="2400" dirty="0">
                <a:effectLst/>
                <a:latin typeface="Calibri" panose="020F0502020204030204" pitchFamily="34" charset="0"/>
                <a:ea typeface="Calibri" panose="020F0502020204030204" pitchFamily="34" charset="0"/>
                <a:cs typeface="Times New Roman" panose="02020603050405020304" pitchFamily="18" charset="0"/>
              </a:rPr>
              <a:t>Vérifier le respect du contenu</a:t>
            </a:r>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6</a:t>
            </a:fld>
            <a:endParaRPr lang="en-BE"/>
          </a:p>
        </p:txBody>
      </p:sp>
    </p:spTree>
    <p:extLst>
      <p:ext uri="{BB962C8B-B14F-4D97-AF65-F5344CB8AC3E}">
        <p14:creationId xmlns:p14="http://schemas.microsoft.com/office/powerpoint/2010/main" val="289593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normAutofit/>
          </a:bodyPr>
          <a:lstStyle/>
          <a:p>
            <a:r>
              <a:rPr lang="fr-BE" dirty="0"/>
              <a:t>LES CONTROLES DE LA DIOP (2)</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a:bodyPr>
          <a:lstStyle/>
          <a:p>
            <a:endParaRPr lang="fr-B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BE" sz="3200" dirty="0">
                <a:latin typeface="Calibri" panose="020F0502020204030204" pitchFamily="34" charset="0"/>
                <a:ea typeface="Calibri" panose="020F0502020204030204" pitchFamily="34" charset="0"/>
                <a:cs typeface="Times New Roman" panose="02020603050405020304" pitchFamily="18" charset="0"/>
              </a:rPr>
              <a:t>501 interventions en entreprise en 2023</a:t>
            </a:r>
          </a:p>
          <a:p>
            <a:pPr marL="0" indent="0">
              <a:buNone/>
            </a:pPr>
            <a:endParaRPr lang="fr-BE" sz="3200" dirty="0">
              <a:latin typeface="Calibri" panose="020F0502020204030204" pitchFamily="34" charset="0"/>
              <a:ea typeface="Calibri" panose="020F0502020204030204" pitchFamily="34" charset="0"/>
              <a:cs typeface="Times New Roman" panose="02020603050405020304" pitchFamily="18" charset="0"/>
            </a:endParaRPr>
          </a:p>
          <a:p>
            <a:pPr lvl="1"/>
            <a:r>
              <a:rPr lang="fr-BE" sz="2800" dirty="0">
                <a:latin typeface="Calibri" panose="020F0502020204030204" pitchFamily="34" charset="0"/>
                <a:ea typeface="Calibri" panose="020F0502020204030204" pitchFamily="34" charset="0"/>
                <a:cs typeface="Times New Roman" panose="02020603050405020304" pitchFamily="18" charset="0"/>
              </a:rPr>
              <a:t>Contrôles préventifs (contrôle tous les 4 ans de chaque CE institué sur le territoire)</a:t>
            </a:r>
          </a:p>
          <a:p>
            <a:pPr lvl="1"/>
            <a:r>
              <a:rPr lang="fr-BE" sz="2800" dirty="0">
                <a:latin typeface="Calibri" panose="020F0502020204030204" pitchFamily="34" charset="0"/>
                <a:ea typeface="Calibri" panose="020F0502020204030204" pitchFamily="34" charset="0"/>
                <a:cs typeface="Times New Roman" panose="02020603050405020304" pitchFamily="18" charset="0"/>
              </a:rPr>
              <a:t>Demandes d’informations sur l’application de l’AR1973</a:t>
            </a:r>
          </a:p>
          <a:p>
            <a:pPr lvl="1"/>
            <a:r>
              <a:rPr lang="fr-BE" sz="2800" dirty="0">
                <a:latin typeface="Calibri" panose="020F0502020204030204" pitchFamily="34" charset="0"/>
                <a:ea typeface="Calibri" panose="020F0502020204030204" pitchFamily="34" charset="0"/>
                <a:cs typeface="Times New Roman" panose="02020603050405020304" pitchFamily="18" charset="0"/>
              </a:rPr>
              <a:t>Plaintes concernant la non-délivrance d’informations</a:t>
            </a:r>
          </a:p>
          <a:p>
            <a:pPr marL="0" indent="0" algn="just">
              <a:buNone/>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7</a:t>
            </a:fld>
            <a:endParaRPr lang="en-BE"/>
          </a:p>
        </p:txBody>
      </p:sp>
    </p:spTree>
    <p:extLst>
      <p:ext uri="{BB962C8B-B14F-4D97-AF65-F5344CB8AC3E}">
        <p14:creationId xmlns:p14="http://schemas.microsoft.com/office/powerpoint/2010/main" val="4141979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normAutofit/>
          </a:bodyPr>
          <a:lstStyle/>
          <a:p>
            <a:r>
              <a:rPr lang="fr-BE" dirty="0"/>
              <a:t>PHILOSOPHIE DE LA DIOP </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a:bodyPr>
          <a:lstStyle/>
          <a:p>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BE" dirty="0">
                <a:latin typeface="Calibri" panose="020F0502020204030204" pitchFamily="34" charset="0"/>
                <a:ea typeface="Calibri" panose="020F0502020204030204" pitchFamily="34" charset="0"/>
                <a:cs typeface="Times New Roman" panose="02020603050405020304" pitchFamily="18" charset="0"/>
              </a:rPr>
              <a:t>Respect, en majorité, des dispositions légales prévues par l’AR1973.</a:t>
            </a:r>
          </a:p>
          <a:p>
            <a:r>
              <a:rPr lang="fr-BE" dirty="0">
                <a:latin typeface="Calibri" panose="020F0502020204030204" pitchFamily="34" charset="0"/>
                <a:ea typeface="Calibri" panose="020F0502020204030204" pitchFamily="34" charset="0"/>
                <a:cs typeface="Times New Roman" panose="02020603050405020304" pitchFamily="18" charset="0"/>
              </a:rPr>
              <a:t>Privilège du conseil, de la régularisation plutôt que de la sanction pénale pour maintenir un dialogue et une concertation sociale positive dans les entreprises.</a:t>
            </a:r>
          </a:p>
          <a:p>
            <a:r>
              <a:rPr lang="fr-BE" dirty="0">
                <a:latin typeface="Calibri" panose="020F0502020204030204" pitchFamily="34" charset="0"/>
                <a:ea typeface="Calibri" panose="020F0502020204030204" pitchFamily="34" charset="0"/>
                <a:cs typeface="Times New Roman" panose="02020603050405020304" pitchFamily="18" charset="0"/>
              </a:rPr>
              <a:t>4 </a:t>
            </a:r>
            <a:r>
              <a:rPr lang="fr-BE" dirty="0" err="1">
                <a:latin typeface="Calibri" panose="020F0502020204030204" pitchFamily="34" charset="0"/>
                <a:ea typeface="Calibri" panose="020F0502020204030204" pitchFamily="34" charset="0"/>
                <a:cs typeface="Times New Roman" panose="02020603050405020304" pitchFamily="18" charset="0"/>
              </a:rPr>
              <a:t>PJ’s</a:t>
            </a:r>
            <a:r>
              <a:rPr lang="fr-BE" dirty="0">
                <a:latin typeface="Calibri" panose="020F0502020204030204" pitchFamily="34" charset="0"/>
                <a:ea typeface="Calibri" panose="020F0502020204030204" pitchFamily="34" charset="0"/>
                <a:cs typeface="Times New Roman" panose="02020603050405020304" pitchFamily="18" charset="0"/>
              </a:rPr>
              <a:t> dressés sur les 5 dernières années</a:t>
            </a:r>
          </a:p>
          <a:p>
            <a:pPr marL="0" indent="0">
              <a:buNone/>
            </a:pPr>
            <a:endParaRPr lang="fr-BE" dirty="0">
              <a:latin typeface="Calibri" panose="020F0502020204030204" pitchFamily="34" charset="0"/>
              <a:ea typeface="Calibri" panose="020F0502020204030204" pitchFamily="34" charset="0"/>
              <a:cs typeface="Times New Roman" panose="02020603050405020304" pitchFamily="18" charset="0"/>
            </a:endParaRPr>
          </a:p>
          <a:p>
            <a:endParaRPr lang="fr-BE" dirty="0">
              <a:latin typeface="Calibri" panose="020F0502020204030204" pitchFamily="34" charset="0"/>
              <a:ea typeface="Calibri" panose="020F0502020204030204" pitchFamily="34" charset="0"/>
              <a:cs typeface="Times New Roman" panose="02020603050405020304" pitchFamily="18" charset="0"/>
            </a:endParaRPr>
          </a:p>
          <a:p>
            <a:endParaRPr lang="fr-BE"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8</a:t>
            </a:fld>
            <a:endParaRPr lang="en-BE"/>
          </a:p>
        </p:txBody>
      </p:sp>
    </p:spTree>
    <p:extLst>
      <p:ext uri="{BB962C8B-B14F-4D97-AF65-F5344CB8AC3E}">
        <p14:creationId xmlns:p14="http://schemas.microsoft.com/office/powerpoint/2010/main" val="88132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8EC9-3A76-A444-A245-7B1E590CA563}"/>
              </a:ext>
            </a:extLst>
          </p:cNvPr>
          <p:cNvSpPr>
            <a:spLocks noGrp="1"/>
          </p:cNvSpPr>
          <p:nvPr>
            <p:ph type="title"/>
          </p:nvPr>
        </p:nvSpPr>
        <p:spPr/>
        <p:txBody>
          <a:bodyPr>
            <a:normAutofit/>
          </a:bodyPr>
          <a:lstStyle/>
          <a:p>
            <a:r>
              <a:rPr lang="fr-BE" dirty="0"/>
              <a:t>CONCLUSIONS</a:t>
            </a:r>
            <a:endParaRPr lang="en-BE" dirty="0"/>
          </a:p>
        </p:txBody>
      </p:sp>
      <p:sp>
        <p:nvSpPr>
          <p:cNvPr id="3" name="Content Placeholder 2">
            <a:extLst>
              <a:ext uri="{FF2B5EF4-FFF2-40B4-BE49-F238E27FC236}">
                <a16:creationId xmlns:a16="http://schemas.microsoft.com/office/drawing/2014/main" id="{ECAB5BCF-9740-764D-B6B8-F4EAB969DB0F}"/>
              </a:ext>
            </a:extLst>
          </p:cNvPr>
          <p:cNvSpPr>
            <a:spLocks noGrp="1"/>
          </p:cNvSpPr>
          <p:nvPr>
            <p:ph idx="1"/>
          </p:nvPr>
        </p:nvSpPr>
        <p:spPr/>
        <p:txBody>
          <a:bodyPr>
            <a:normAutofit/>
          </a:bodyPr>
          <a:lstStyle/>
          <a:p>
            <a:pPr marL="0" indent="0">
              <a:buNone/>
            </a:pPr>
            <a:r>
              <a:rPr lang="fr-BE" dirty="0">
                <a:latin typeface="Calibri" panose="020F0502020204030204" pitchFamily="34" charset="0"/>
                <a:ea typeface="Calibri" panose="020F0502020204030204" pitchFamily="34" charset="0"/>
                <a:cs typeface="Times New Roman" panose="02020603050405020304" pitchFamily="18" charset="0"/>
              </a:rPr>
              <a:t>L’Arrêté Royal est un excellent outil permettant le dialogue et la concertation sociale au sein des conseils d’entreprise. </a:t>
            </a:r>
          </a:p>
          <a:p>
            <a:pPr marL="0" indent="0">
              <a:buNone/>
            </a:pPr>
            <a:r>
              <a:rPr lang="fr-BE" dirty="0">
                <a:latin typeface="Calibri" panose="020F0502020204030204" pitchFamily="34" charset="0"/>
                <a:ea typeface="Calibri" panose="020F0502020204030204" pitchFamily="34" charset="0"/>
                <a:cs typeface="Times New Roman" panose="02020603050405020304" pitchFamily="18" charset="0"/>
              </a:rPr>
              <a:t>Notre rôle est essentiellement d’expliquer les dispositions et d’aider à les transposer aux réalités rencontrées dans les entreprises à l’heure actuelle. </a:t>
            </a:r>
          </a:p>
          <a:p>
            <a:pPr marL="0" indent="0">
              <a:buNone/>
            </a:pPr>
            <a:r>
              <a:rPr lang="fr-BE" dirty="0">
                <a:latin typeface="Calibri" panose="020F0502020204030204" pitchFamily="34" charset="0"/>
                <a:ea typeface="Calibri" panose="020F0502020204030204" pitchFamily="34" charset="0"/>
                <a:cs typeface="Times New Roman" panose="02020603050405020304" pitchFamily="18" charset="0"/>
              </a:rPr>
              <a:t>Nous constatons, en majorité, une volonté des représentants (employeurs comme travailleurs) au conseil d’entreprise de respecter ces dispositions légales dans le but de favoriser le dialogue social. </a:t>
            </a:r>
          </a:p>
          <a:p>
            <a:endParaRPr lang="fr-BE" dirty="0">
              <a:latin typeface="Calibri" panose="020F0502020204030204" pitchFamily="34" charset="0"/>
              <a:ea typeface="Calibri" panose="020F0502020204030204" pitchFamily="34" charset="0"/>
              <a:cs typeface="Times New Roman" panose="02020603050405020304" pitchFamily="18" charset="0"/>
            </a:endParaRPr>
          </a:p>
          <a:p>
            <a:endParaRPr lang="fr-BE"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44EE736-84B5-FF48-B6D8-CCA5B20FCB41}"/>
              </a:ext>
            </a:extLst>
          </p:cNvPr>
          <p:cNvSpPr>
            <a:spLocks noGrp="1"/>
          </p:cNvSpPr>
          <p:nvPr>
            <p:ph type="sldNum" sz="quarter" idx="12"/>
          </p:nvPr>
        </p:nvSpPr>
        <p:spPr/>
        <p:txBody>
          <a:bodyPr/>
          <a:lstStyle/>
          <a:p>
            <a:fld id="{E280F6CC-6784-A943-B01C-08A9FA42E5E8}" type="slidenum">
              <a:rPr lang="en-BE" smtClean="0"/>
              <a:t>9</a:t>
            </a:fld>
            <a:endParaRPr lang="en-BE"/>
          </a:p>
        </p:txBody>
      </p:sp>
    </p:spTree>
    <p:extLst>
      <p:ext uri="{BB962C8B-B14F-4D97-AF65-F5344CB8AC3E}">
        <p14:creationId xmlns:p14="http://schemas.microsoft.com/office/powerpoint/2010/main" val="2361878161"/>
      </p:ext>
    </p:extLst>
  </p:cSld>
  <p:clrMapOvr>
    <a:masterClrMapping/>
  </p:clrMapOvr>
</p:sld>
</file>

<file path=ppt/theme/theme1.xml><?xml version="1.0" encoding="utf-8"?>
<a:theme xmlns:a="http://schemas.openxmlformats.org/drawingml/2006/main" name="Thème Office">
  <a:themeElements>
    <a:clrScheme name="FODWerkgelegenheid_SPFEmploi_2021">
      <a:dk1>
        <a:srgbClr val="152E47"/>
      </a:dk1>
      <a:lt1>
        <a:srgbClr val="FFFFFF"/>
      </a:lt1>
      <a:dk2>
        <a:srgbClr val="DCEDE8"/>
      </a:dk2>
      <a:lt2>
        <a:srgbClr val="DEEBF5"/>
      </a:lt2>
      <a:accent1>
        <a:srgbClr val="0079CC"/>
      </a:accent1>
      <a:accent2>
        <a:srgbClr val="138665"/>
      </a:accent2>
      <a:accent3>
        <a:srgbClr val="152E47"/>
      </a:accent3>
      <a:accent4>
        <a:srgbClr val="00A69C"/>
      </a:accent4>
      <a:accent5>
        <a:srgbClr val="3C9EFF"/>
      </a:accent5>
      <a:accent6>
        <a:srgbClr val="47BDA0"/>
      </a:accent6>
      <a:hlink>
        <a:srgbClr val="0079CC"/>
      </a:hlink>
      <a:folHlink>
        <a:srgbClr val="38BFC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DEF_FR" id="{B55737BC-82FA-FA43-BA78-A8761ED62C50}" vid="{D4F660C5-3564-D341-AEBA-B68D964301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Template_SPFEmploi_FR (2)</Template>
  <TotalTime>0</TotalTime>
  <Words>698</Words>
  <Application>Microsoft Office PowerPoint</Application>
  <PresentationFormat>Breedbeeld</PresentationFormat>
  <Paragraphs>76</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Thème Office</vt:lpstr>
      <vt:lpstr>Contrôle des Lois Sociales (CLS) Direction Organes de participation</vt:lpstr>
      <vt:lpstr>MISSIONS DU SPF ETCS</vt:lpstr>
      <vt:lpstr>MISSIONS DU CONTRÔLE DES LOIS SOCIALES</vt:lpstr>
      <vt:lpstr>MISSIONS DE LA DIRECTION ORGANES DE PARTICIPATION DU CLS (DIOP)</vt:lpstr>
      <vt:lpstr>COMPOSITION DE LA DIRECTION ORGANES DE PARTICIPATION DU CLS (DIOP)</vt:lpstr>
      <vt:lpstr>LES CONTROLES DE LA DIOP(1)</vt:lpstr>
      <vt:lpstr>LES CONTROLES DE LA DIOP (2)</vt:lpstr>
      <vt:lpstr>PHILOSOPHIE DE LA DIOP </vt:lpstr>
      <vt:lpstr>CONCLUSIONS</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Contrôle des Lois Sociales (CLS) Direction Organes de participation</dc:title>
  <dc:creator>Geoffrey Huge (FOD Werkgelegenheid - SPF Emploi)</dc:creator>
  <cp:lastModifiedBy>BARBE Iris</cp:lastModifiedBy>
  <cp:revision>3</cp:revision>
  <dcterms:created xsi:type="dcterms:W3CDTF">2024-01-23T11:15:32Z</dcterms:created>
  <dcterms:modified xsi:type="dcterms:W3CDTF">2024-01-26T13:58:03Z</dcterms:modified>
</cp:coreProperties>
</file>