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6028093E-FFB9-4720-A487-E6D5ACAAC26B}">
          <p14:sldIdLst>
            <p14:sldId id="256"/>
            <p14:sldId id="257"/>
            <p14:sldId id="258"/>
            <p14:sldId id="259"/>
            <p14:sldId id="260"/>
            <p14:sldId id="261"/>
            <p14:sldId id="262"/>
            <p14:sldId id="263"/>
            <p14:sldId id="264"/>
            <p14:sldId id="265"/>
            <p14:sldId id="266"/>
          </p14:sldIdLst>
        </p14:section>
        <p14:section name="Naamloze sectie" id="{1648BB5F-B5E6-4676-94A8-C4B0D49D078B}">
          <p14:sldIdLst>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47F64C-514B-4FC0-88C3-946333E806D8}" v="15" dt="2024-01-16T10:51:43.6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BFC4F4-F42E-01D9-DDF4-B5B15F358D1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960AF0E1-0095-F7E5-ACEB-D27D5302A4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E3C7EFD6-C2A8-6D5D-7F3A-980F0ED0E2B5}"/>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5" name="Tijdelijke aanduiding voor voettekst 4">
            <a:extLst>
              <a:ext uri="{FF2B5EF4-FFF2-40B4-BE49-F238E27FC236}">
                <a16:creationId xmlns:a16="http://schemas.microsoft.com/office/drawing/2014/main" id="{EAB18384-FBA7-E75D-C718-C4B60A9A4712}"/>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AE7E9771-8A91-3371-B49F-6F289BAC00A5}"/>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1423908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EE0CCC-6787-3F98-CFC5-115FF7DA1476}"/>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DADA5D1F-17AC-F9D8-46EE-DF402079812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E466FB52-C9F7-CF85-E5FD-2E906925C1F0}"/>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5" name="Tijdelijke aanduiding voor voettekst 4">
            <a:extLst>
              <a:ext uri="{FF2B5EF4-FFF2-40B4-BE49-F238E27FC236}">
                <a16:creationId xmlns:a16="http://schemas.microsoft.com/office/drawing/2014/main" id="{C655457F-F548-7DFC-8C50-DFB1AA50F1AC}"/>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B8EE7213-B6E3-EA27-3F37-6A61E11859BB}"/>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768423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F6B8480-3B81-FE6B-00B5-A321C59D1C70}"/>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3F4A0354-F929-BEEE-57B7-C087BB712BF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F0BA42DE-A045-507B-4DA5-B2BF8A6A8E33}"/>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5" name="Tijdelijke aanduiding voor voettekst 4">
            <a:extLst>
              <a:ext uri="{FF2B5EF4-FFF2-40B4-BE49-F238E27FC236}">
                <a16:creationId xmlns:a16="http://schemas.microsoft.com/office/drawing/2014/main" id="{C850FE5A-E70E-8910-939C-7B8C8E46F310}"/>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3B920205-42CB-6B47-5F76-6314CF9AC1CB}"/>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250481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B3ED60-E18C-6FEF-4DA9-868CBC215FF1}"/>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3E4334BA-A2F2-ADDD-85EA-282D4F18C6D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63F28A39-A125-F94F-9013-97E7E1FD5C4D}"/>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5" name="Tijdelijke aanduiding voor voettekst 4">
            <a:extLst>
              <a:ext uri="{FF2B5EF4-FFF2-40B4-BE49-F238E27FC236}">
                <a16:creationId xmlns:a16="http://schemas.microsoft.com/office/drawing/2014/main" id="{5A5E75D6-FDB1-9379-82A4-8D19B838F431}"/>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7156229A-1B09-9CE3-C8B1-AA9257F0BCA8}"/>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2673149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F057C8-BDFB-5648-8DD0-62420A404ED8}"/>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FBA74C7A-A241-2CF6-2A79-C9C0C88DFB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479FA82-5BAF-D782-39E5-9666E8B336C4}"/>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5" name="Tijdelijke aanduiding voor voettekst 4">
            <a:extLst>
              <a:ext uri="{FF2B5EF4-FFF2-40B4-BE49-F238E27FC236}">
                <a16:creationId xmlns:a16="http://schemas.microsoft.com/office/drawing/2014/main" id="{F1DC6526-79FE-4947-43B1-CFD88F0B4A19}"/>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078D2ACC-8287-536C-023E-16B6D08F213D}"/>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14651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D3DFE2-B134-E091-C0F9-717C75E383DD}"/>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76A92D1C-CB89-5EBB-210C-B2E07A492AB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930E56A0-4BF0-CE5B-E7AC-AFCDE7F3DF4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6F43CFE8-C8E6-8AD4-7BC2-6FA125C6B4E7}"/>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6" name="Tijdelijke aanduiding voor voettekst 5">
            <a:extLst>
              <a:ext uri="{FF2B5EF4-FFF2-40B4-BE49-F238E27FC236}">
                <a16:creationId xmlns:a16="http://schemas.microsoft.com/office/drawing/2014/main" id="{1738F9EA-3D89-621F-ABFD-33DF04DBCAA8}"/>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D8204C2D-2061-1D26-62C6-03DF2E46AB0D}"/>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2307875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F38F81-6200-9F06-E1AD-96C1551097B9}"/>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12AC5200-AB9C-922E-2C7A-A05D8927E0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3216352-C806-09E5-DB90-1E770644BA2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722C1F26-E2EF-56E7-801D-2D03F00C8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C65E659-9EED-7BB2-02A0-6DCDEC1EFBD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6A17ECA4-0437-ABC6-0FF6-4689EF5C122E}"/>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8" name="Tijdelijke aanduiding voor voettekst 7">
            <a:extLst>
              <a:ext uri="{FF2B5EF4-FFF2-40B4-BE49-F238E27FC236}">
                <a16:creationId xmlns:a16="http://schemas.microsoft.com/office/drawing/2014/main" id="{390C6EE3-29BC-FFD9-F9CE-5776407F3982}"/>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83E955A7-9448-6F50-5F61-3DCA1A04F3EE}"/>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3351010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0E8B9E-FBCD-2400-D6B1-AFEFB5DA5B9E}"/>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FFAB5A54-4747-D8A0-4BBF-76BE53ACAF20}"/>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4" name="Tijdelijke aanduiding voor voettekst 3">
            <a:extLst>
              <a:ext uri="{FF2B5EF4-FFF2-40B4-BE49-F238E27FC236}">
                <a16:creationId xmlns:a16="http://schemas.microsoft.com/office/drawing/2014/main" id="{0277615D-B4EA-842D-5925-712F914C6635}"/>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6E3B6D74-655B-F15C-9C1B-FCAA60902EDB}"/>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389649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7D12C4B7-37DD-DB4A-D96C-7AE8B7F9F1DF}"/>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3" name="Tijdelijke aanduiding voor voettekst 2">
            <a:extLst>
              <a:ext uri="{FF2B5EF4-FFF2-40B4-BE49-F238E27FC236}">
                <a16:creationId xmlns:a16="http://schemas.microsoft.com/office/drawing/2014/main" id="{47AFC3DD-C420-E248-AB16-6573171A8A4A}"/>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2F1E8219-6169-0A94-2AB2-62B766BE2208}"/>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4142430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4FE81F-F393-648A-3283-034B0D7587B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C3279A72-6DF0-4B34-D9FC-0AB85329AF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8B3D67B2-369A-EDE8-942B-6A82DB2DE7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FFDD032-C0F6-C7E2-A7B2-F4CB662D9932}"/>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6" name="Tijdelijke aanduiding voor voettekst 5">
            <a:extLst>
              <a:ext uri="{FF2B5EF4-FFF2-40B4-BE49-F238E27FC236}">
                <a16:creationId xmlns:a16="http://schemas.microsoft.com/office/drawing/2014/main" id="{F45028C0-ADB9-EC7F-4CDE-F37A91A863FE}"/>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13C2BA1C-1183-7DD1-EA90-7460CEF3BC1C}"/>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4267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901037-2989-E153-F143-10BBE92B7A4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7707D5AC-678F-0580-72C8-5DD6096389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B5A2B549-C156-D7AC-ABAB-FD77B6534D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A68F382-CE1B-70F6-AC47-34877399E414}"/>
              </a:ext>
            </a:extLst>
          </p:cNvPr>
          <p:cNvSpPr>
            <a:spLocks noGrp="1"/>
          </p:cNvSpPr>
          <p:nvPr>
            <p:ph type="dt" sz="half" idx="10"/>
          </p:nvPr>
        </p:nvSpPr>
        <p:spPr/>
        <p:txBody>
          <a:bodyPr/>
          <a:lstStyle/>
          <a:p>
            <a:fld id="{4C9E45BF-BEB0-495A-9F4B-5098D4835A84}" type="datetimeFigureOut">
              <a:rPr lang="nl-BE" smtClean="0"/>
              <a:t>23/01/2024</a:t>
            </a:fld>
            <a:endParaRPr lang="nl-BE"/>
          </a:p>
        </p:txBody>
      </p:sp>
      <p:sp>
        <p:nvSpPr>
          <p:cNvPr id="6" name="Tijdelijke aanduiding voor voettekst 5">
            <a:extLst>
              <a:ext uri="{FF2B5EF4-FFF2-40B4-BE49-F238E27FC236}">
                <a16:creationId xmlns:a16="http://schemas.microsoft.com/office/drawing/2014/main" id="{96CC4FEB-EA1F-F859-5566-5945F25C9224}"/>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8338A09A-1099-F068-A274-67A309F4E026}"/>
              </a:ext>
            </a:extLst>
          </p:cNvPr>
          <p:cNvSpPr>
            <a:spLocks noGrp="1"/>
          </p:cNvSpPr>
          <p:nvPr>
            <p:ph type="sldNum" sz="quarter" idx="12"/>
          </p:nvPr>
        </p:nvSpPr>
        <p:spPr/>
        <p:txBody>
          <a:bodyPr/>
          <a:lstStyle/>
          <a:p>
            <a:fld id="{F4552004-3ADB-4975-A7D7-DBD8D410C2AE}" type="slidenum">
              <a:rPr lang="nl-BE" smtClean="0"/>
              <a:t>‹nr.›</a:t>
            </a:fld>
            <a:endParaRPr lang="nl-BE"/>
          </a:p>
        </p:txBody>
      </p:sp>
    </p:spTree>
    <p:extLst>
      <p:ext uri="{BB962C8B-B14F-4D97-AF65-F5344CB8AC3E}">
        <p14:creationId xmlns:p14="http://schemas.microsoft.com/office/powerpoint/2010/main" val="2232295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DC53C40-1D7E-5890-DD96-9ED03CC642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68093C31-023A-63D1-7338-C30DDE510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1A1B0F1B-9A08-FB47-B68C-53B381DD43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E45BF-BEB0-495A-9F4B-5098D4835A84}" type="datetimeFigureOut">
              <a:rPr lang="nl-BE" smtClean="0"/>
              <a:t>23/01/2024</a:t>
            </a:fld>
            <a:endParaRPr lang="nl-BE"/>
          </a:p>
        </p:txBody>
      </p:sp>
      <p:sp>
        <p:nvSpPr>
          <p:cNvPr id="5" name="Tijdelijke aanduiding voor voettekst 4">
            <a:extLst>
              <a:ext uri="{FF2B5EF4-FFF2-40B4-BE49-F238E27FC236}">
                <a16:creationId xmlns:a16="http://schemas.microsoft.com/office/drawing/2014/main" id="{AD0DF061-70C2-B6E4-8CB4-5E1C33A906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F2C1115B-2D0B-3882-F8CA-D82D47F415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552004-3ADB-4975-A7D7-DBD8D410C2AE}" type="slidenum">
              <a:rPr lang="nl-BE" smtClean="0"/>
              <a:t>‹nr.›</a:t>
            </a:fld>
            <a:endParaRPr lang="nl-BE"/>
          </a:p>
        </p:txBody>
      </p:sp>
    </p:spTree>
    <p:extLst>
      <p:ext uri="{BB962C8B-B14F-4D97-AF65-F5344CB8AC3E}">
        <p14:creationId xmlns:p14="http://schemas.microsoft.com/office/powerpoint/2010/main" val="3661998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EE45E6-BF70-ACF5-1B6B-E72CC9B5060F}"/>
              </a:ext>
            </a:extLst>
          </p:cNvPr>
          <p:cNvSpPr>
            <a:spLocks noGrp="1"/>
          </p:cNvSpPr>
          <p:nvPr>
            <p:ph type="ctrTitle"/>
          </p:nvPr>
        </p:nvSpPr>
        <p:spPr/>
        <p:txBody>
          <a:bodyPr>
            <a:normAutofit fontScale="90000"/>
          </a:bodyPr>
          <a:lstStyle/>
          <a:p>
            <a:r>
              <a:rPr lang="nl-BE" dirty="0"/>
              <a:t>Wet 20 september 1948</a:t>
            </a:r>
            <a:br>
              <a:rPr lang="nl-BE" dirty="0"/>
            </a:br>
            <a:r>
              <a:rPr lang="nl-BE" dirty="0"/>
              <a:t>en</a:t>
            </a:r>
            <a:br>
              <a:rPr lang="nl-BE" dirty="0"/>
            </a:br>
            <a:r>
              <a:rPr lang="nl-BE" dirty="0"/>
              <a:t>KB 27 november 1973</a:t>
            </a:r>
          </a:p>
        </p:txBody>
      </p:sp>
      <p:sp>
        <p:nvSpPr>
          <p:cNvPr id="3" name="Ondertitel 2">
            <a:extLst>
              <a:ext uri="{FF2B5EF4-FFF2-40B4-BE49-F238E27FC236}">
                <a16:creationId xmlns:a16="http://schemas.microsoft.com/office/drawing/2014/main" id="{FD266300-6BDA-30B7-33B8-FA3189CD218E}"/>
              </a:ext>
            </a:extLst>
          </p:cNvPr>
          <p:cNvSpPr>
            <a:spLocks noGrp="1"/>
          </p:cNvSpPr>
          <p:nvPr>
            <p:ph type="subTitle" idx="1"/>
          </p:nvPr>
        </p:nvSpPr>
        <p:spPr>
          <a:xfrm>
            <a:off x="1653309" y="4488729"/>
            <a:ext cx="9144000" cy="1655762"/>
          </a:xfrm>
        </p:spPr>
        <p:txBody>
          <a:bodyPr>
            <a:normAutofit fontScale="92500" lnSpcReduction="10000"/>
          </a:bodyPr>
          <a:lstStyle/>
          <a:p>
            <a:r>
              <a:rPr lang="nl-BE" sz="3200" dirty="0"/>
              <a:t>Othmar Vanachter </a:t>
            </a:r>
          </a:p>
          <a:p>
            <a:endParaRPr lang="nl-BE" dirty="0"/>
          </a:p>
          <a:p>
            <a:endParaRPr lang="nl-BE" dirty="0"/>
          </a:p>
          <a:p>
            <a:pPr algn="r"/>
            <a:r>
              <a:rPr lang="nl-BE" dirty="0"/>
              <a:t>Studievoormiddag CRB 30 januari 2024</a:t>
            </a:r>
          </a:p>
        </p:txBody>
      </p:sp>
    </p:spTree>
    <p:extLst>
      <p:ext uri="{BB962C8B-B14F-4D97-AF65-F5344CB8AC3E}">
        <p14:creationId xmlns:p14="http://schemas.microsoft.com/office/powerpoint/2010/main" val="471771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7D374B-DA9E-01B2-8C9E-6A8ED2F5AD3A}"/>
              </a:ext>
            </a:extLst>
          </p:cNvPr>
          <p:cNvSpPr>
            <a:spLocks noGrp="1"/>
          </p:cNvSpPr>
          <p:nvPr>
            <p:ph type="title"/>
          </p:nvPr>
        </p:nvSpPr>
        <p:spPr/>
        <p:txBody>
          <a:bodyPr/>
          <a:lstStyle/>
          <a:p>
            <a:r>
              <a:rPr lang="nl-BE" dirty="0"/>
              <a:t>En de wet?</a:t>
            </a:r>
          </a:p>
        </p:txBody>
      </p:sp>
      <p:sp>
        <p:nvSpPr>
          <p:cNvPr id="3" name="Tijdelijke aanduiding voor inhoud 2">
            <a:extLst>
              <a:ext uri="{FF2B5EF4-FFF2-40B4-BE49-F238E27FC236}">
                <a16:creationId xmlns:a16="http://schemas.microsoft.com/office/drawing/2014/main" id="{87A2B679-3878-89E7-EA36-B996DCF621BC}"/>
              </a:ext>
            </a:extLst>
          </p:cNvPr>
          <p:cNvSpPr>
            <a:spLocks noGrp="1"/>
          </p:cNvSpPr>
          <p:nvPr>
            <p:ph idx="1"/>
          </p:nvPr>
        </p:nvSpPr>
        <p:spPr/>
        <p:txBody>
          <a:bodyPr/>
          <a:lstStyle/>
          <a:p>
            <a:r>
              <a:rPr lang="nl-BE" dirty="0"/>
              <a:t>Wel veel wijzigingen</a:t>
            </a:r>
          </a:p>
          <a:p>
            <a:pPr lvl="1"/>
            <a:r>
              <a:rPr lang="nl-BE" dirty="0"/>
              <a:t>Vooral sociale verkiezingen</a:t>
            </a:r>
          </a:p>
          <a:p>
            <a:pPr lvl="1"/>
            <a:r>
              <a:rPr lang="nl-BE" dirty="0"/>
              <a:t>Ook bijkomende bevoegdheden: zie art, 15, k tot o</a:t>
            </a:r>
          </a:p>
          <a:p>
            <a:pPr lvl="1"/>
            <a:r>
              <a:rPr lang="nl-BE" dirty="0"/>
              <a:t>Bescherming werknemersvertegenwoordigers</a:t>
            </a:r>
          </a:p>
          <a:p>
            <a:pPr lvl="2"/>
            <a:r>
              <a:rPr lang="nl-BE" dirty="0"/>
              <a:t>KB nr. 4 van 11 oktober 1978</a:t>
            </a:r>
          </a:p>
          <a:p>
            <a:pPr lvl="2"/>
            <a:r>
              <a:rPr lang="nl-BE" dirty="0"/>
              <a:t>Wet 19 maart 1991</a:t>
            </a:r>
          </a:p>
        </p:txBody>
      </p:sp>
    </p:spTree>
    <p:extLst>
      <p:ext uri="{BB962C8B-B14F-4D97-AF65-F5344CB8AC3E}">
        <p14:creationId xmlns:p14="http://schemas.microsoft.com/office/powerpoint/2010/main" val="1682338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A0F50E-B1D6-D75B-C956-ECAD2915AF0F}"/>
              </a:ext>
            </a:extLst>
          </p:cNvPr>
          <p:cNvSpPr>
            <a:spLocks noGrp="1"/>
          </p:cNvSpPr>
          <p:nvPr>
            <p:ph type="title"/>
          </p:nvPr>
        </p:nvSpPr>
        <p:spPr/>
        <p:txBody>
          <a:bodyPr/>
          <a:lstStyle/>
          <a:p>
            <a:r>
              <a:rPr lang="nl-BE" dirty="0"/>
              <a:t>Moeilijke wijzigingen van de reglementering</a:t>
            </a:r>
          </a:p>
        </p:txBody>
      </p:sp>
      <p:sp>
        <p:nvSpPr>
          <p:cNvPr id="3" name="Tijdelijke aanduiding voor inhoud 2">
            <a:extLst>
              <a:ext uri="{FF2B5EF4-FFF2-40B4-BE49-F238E27FC236}">
                <a16:creationId xmlns:a16="http://schemas.microsoft.com/office/drawing/2014/main" id="{7C9D0A38-4461-0E73-0592-9154B48DC25D}"/>
              </a:ext>
            </a:extLst>
          </p:cNvPr>
          <p:cNvSpPr>
            <a:spLocks noGrp="1"/>
          </p:cNvSpPr>
          <p:nvPr>
            <p:ph idx="1"/>
          </p:nvPr>
        </p:nvSpPr>
        <p:spPr>
          <a:xfrm>
            <a:off x="1036608" y="1690688"/>
            <a:ext cx="10515600" cy="4459946"/>
          </a:xfrm>
        </p:spPr>
        <p:txBody>
          <a:bodyPr>
            <a:normAutofit fontScale="85000" lnSpcReduction="20000"/>
          </a:bodyPr>
          <a:lstStyle/>
          <a:p>
            <a:r>
              <a:rPr lang="nl-BE" dirty="0"/>
              <a:t>De regel: onenigheid tussen werkgevers- en werknemersorganisaties</a:t>
            </a:r>
          </a:p>
          <a:p>
            <a:pPr lvl="1"/>
            <a:r>
              <a:rPr lang="nl-BE" dirty="0"/>
              <a:t>Devaluatie Belgische frank en de begeleidingsmaatregelen (1982)</a:t>
            </a:r>
          </a:p>
          <a:p>
            <a:pPr lvl="2"/>
            <a:r>
              <a:rPr lang="nl-BE" dirty="0"/>
              <a:t>Rol Jef </a:t>
            </a:r>
            <a:r>
              <a:rPr lang="nl-BE" dirty="0" err="1"/>
              <a:t>Houthuys</a:t>
            </a:r>
            <a:endParaRPr lang="nl-BE" dirty="0"/>
          </a:p>
          <a:p>
            <a:pPr lvl="2"/>
            <a:r>
              <a:rPr lang="nl-BE" dirty="0"/>
              <a:t>Resultaat: zie wet 22 januari 1985</a:t>
            </a:r>
          </a:p>
          <a:p>
            <a:pPr lvl="3"/>
            <a:r>
              <a:rPr lang="nl-BE" dirty="0"/>
              <a:t>Apart kiescollege voor het kaderpersoneel</a:t>
            </a:r>
          </a:p>
          <a:p>
            <a:pPr lvl="1"/>
            <a:r>
              <a:rPr lang="nl-BE" dirty="0"/>
              <a:t>De drempel van 100 werknemers	</a:t>
            </a:r>
          </a:p>
          <a:p>
            <a:pPr lvl="2"/>
            <a:r>
              <a:rPr lang="nl-BE" dirty="0"/>
              <a:t>Europese richtlijn </a:t>
            </a:r>
            <a:r>
              <a:rPr lang="nl-BE" dirty="0">
                <a:latin typeface="Calibri" panose="020F0502020204030204" pitchFamily="34" charset="0"/>
                <a:ea typeface="Calibri" panose="020F0502020204030204" pitchFamily="34" charset="0"/>
                <a:cs typeface="Times New Roman" panose="02020603050405020304" pitchFamily="18" charset="0"/>
              </a:rPr>
              <a:t>2002/14/EG van 11 maart 2002</a:t>
            </a:r>
          </a:p>
          <a:p>
            <a:pPr lvl="2"/>
            <a:r>
              <a:rPr lang="nl-BE" dirty="0">
                <a:latin typeface="Calibri" panose="020F0502020204030204" pitchFamily="34" charset="0"/>
                <a:ea typeface="Calibri" panose="020F0502020204030204" pitchFamily="34" charset="0"/>
                <a:cs typeface="Times New Roman" panose="02020603050405020304" pitchFamily="18" charset="0"/>
              </a:rPr>
              <a:t>Moest omgezet zijn tegen uiterlijk 23 maart 2005: </a:t>
            </a:r>
            <a:r>
              <a:rPr lang="nl-BE">
                <a:latin typeface="Calibri" panose="020F0502020204030204" pitchFamily="34" charset="0"/>
                <a:ea typeface="Calibri" panose="020F0502020204030204" pitchFamily="34" charset="0"/>
                <a:cs typeface="Times New Roman" panose="02020603050405020304" pitchFamily="18" charset="0"/>
              </a:rPr>
              <a:t>veroordeling België: </a:t>
            </a:r>
            <a:r>
              <a:rPr lang="nl-BE" sz="1800">
                <a:effectLst/>
                <a:latin typeface="Times New Roman" panose="02020603050405020304" pitchFamily="18" charset="0"/>
                <a:ea typeface="Calibri" panose="020F0502020204030204" pitchFamily="34" charset="0"/>
              </a:rPr>
              <a:t>Hof van Justitie 29 maart 2007</a:t>
            </a:r>
            <a:endParaRPr lang="nl-BE" dirty="0">
              <a:latin typeface="Calibri" panose="020F0502020204030204" pitchFamily="34" charset="0"/>
              <a:ea typeface="Calibri" panose="020F0502020204030204" pitchFamily="34" charset="0"/>
              <a:cs typeface="Times New Roman" panose="02020603050405020304" pitchFamily="18" charset="0"/>
            </a:endParaRPr>
          </a:p>
          <a:p>
            <a:pPr lvl="2"/>
            <a:r>
              <a:rPr lang="nl-BE" dirty="0"/>
              <a:t>Sociale verkiezingen 2008</a:t>
            </a:r>
          </a:p>
          <a:p>
            <a:pPr lvl="2"/>
            <a:r>
              <a:rPr lang="nl-BE" dirty="0"/>
              <a:t>Resultaat</a:t>
            </a:r>
          </a:p>
          <a:p>
            <a:pPr lvl="3"/>
            <a:r>
              <a:rPr lang="nl-BE" dirty="0"/>
              <a:t>Aparte Drempelwet: drempel blijft 100 werknemers</a:t>
            </a:r>
          </a:p>
          <a:p>
            <a:pPr lvl="3"/>
            <a:r>
              <a:rPr lang="nl-BE" dirty="0"/>
              <a:t>Financieel en economische informatie aan preventiecomité: wet </a:t>
            </a:r>
            <a:r>
              <a:rPr lang="nl-BE" sz="1800" dirty="0">
                <a:effectLst/>
                <a:latin typeface="Calibri" panose="020F0502020204030204" pitchFamily="34" charset="0"/>
                <a:ea typeface="Calibri" panose="020F0502020204030204" pitchFamily="34" charset="0"/>
                <a:cs typeface="Times New Roman" panose="02020603050405020304" pitchFamily="18" charset="0"/>
              </a:rPr>
              <a:t>23 april 2008</a:t>
            </a:r>
          </a:p>
          <a:p>
            <a:pPr lvl="2"/>
            <a:r>
              <a:rPr lang="nl-BE" dirty="0">
                <a:effectLst/>
                <a:latin typeface="Calibri" panose="020F0502020204030204" pitchFamily="34" charset="0"/>
                <a:ea typeface="Calibri" panose="020F0502020204030204" pitchFamily="34" charset="0"/>
                <a:cs typeface="Times New Roman" panose="02020603050405020304" pitchFamily="18" charset="0"/>
              </a:rPr>
              <a:t>Is de Europese richtlijn correct omgezet?</a:t>
            </a:r>
          </a:p>
          <a:p>
            <a:pPr lvl="1"/>
            <a:r>
              <a:rPr lang="nl-BE" dirty="0"/>
              <a:t>Nog een voorbeeld?</a:t>
            </a:r>
          </a:p>
          <a:p>
            <a:pPr lvl="2"/>
            <a:r>
              <a:rPr lang="nl-BE" dirty="0"/>
              <a:t>Europese Richtlijn 2022/2464 van 14 december 2022: Duurzaamheidsrapportering</a:t>
            </a:r>
          </a:p>
          <a:p>
            <a:pPr lvl="2"/>
            <a:r>
              <a:rPr lang="nl-BE" dirty="0"/>
              <a:t>Moet omgezet zijn uiterlijk 6 juli 2024</a:t>
            </a:r>
          </a:p>
          <a:p>
            <a:pPr lvl="2"/>
            <a:r>
              <a:rPr lang="nl-BE" dirty="0"/>
              <a:t>Verdeeld advies CRB 13 juni2023</a:t>
            </a:r>
          </a:p>
          <a:p>
            <a:pPr lvl="2"/>
            <a:endParaRPr lang="nl-BE" dirty="0"/>
          </a:p>
          <a:p>
            <a:pPr lvl="2"/>
            <a:endParaRPr lang="nl-BE" dirty="0"/>
          </a:p>
          <a:p>
            <a:pPr lvl="3"/>
            <a:endParaRPr lang="nl-BE" dirty="0"/>
          </a:p>
        </p:txBody>
      </p:sp>
    </p:spTree>
    <p:extLst>
      <p:ext uri="{BB962C8B-B14F-4D97-AF65-F5344CB8AC3E}">
        <p14:creationId xmlns:p14="http://schemas.microsoft.com/office/powerpoint/2010/main" val="498750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C98ED3-B5A8-170E-118C-E69124787A47}"/>
              </a:ext>
            </a:extLst>
          </p:cNvPr>
          <p:cNvSpPr>
            <a:spLocks noGrp="1"/>
          </p:cNvSpPr>
          <p:nvPr>
            <p:ph type="title"/>
          </p:nvPr>
        </p:nvSpPr>
        <p:spPr/>
        <p:txBody>
          <a:bodyPr/>
          <a:lstStyle/>
          <a:p>
            <a:r>
              <a:rPr lang="nl-BE" dirty="0"/>
              <a:t>Besluit </a:t>
            </a:r>
          </a:p>
        </p:txBody>
      </p:sp>
      <p:sp>
        <p:nvSpPr>
          <p:cNvPr id="3" name="Tijdelijke aanduiding voor inhoud 2">
            <a:extLst>
              <a:ext uri="{FF2B5EF4-FFF2-40B4-BE49-F238E27FC236}">
                <a16:creationId xmlns:a16="http://schemas.microsoft.com/office/drawing/2014/main" id="{5FE5066E-9EAD-751F-1FC2-9F5B72BA5BEB}"/>
              </a:ext>
            </a:extLst>
          </p:cNvPr>
          <p:cNvSpPr>
            <a:spLocks noGrp="1"/>
          </p:cNvSpPr>
          <p:nvPr>
            <p:ph idx="1"/>
          </p:nvPr>
        </p:nvSpPr>
        <p:spPr/>
        <p:txBody>
          <a:bodyPr/>
          <a:lstStyle/>
          <a:p>
            <a:r>
              <a:rPr lang="nl-BE" dirty="0"/>
              <a:t>Iedereen gelukkig met wet en Koninklijk besluit?</a:t>
            </a:r>
          </a:p>
          <a:p>
            <a:r>
              <a:rPr lang="nl-BE" dirty="0"/>
              <a:t>Men moet er nochtans mee leven</a:t>
            </a:r>
          </a:p>
          <a:p>
            <a:r>
              <a:rPr lang="nl-BE" dirty="0"/>
              <a:t>Ook EU </a:t>
            </a:r>
            <a:r>
              <a:rPr lang="nl-BE"/>
              <a:t>ziet het zo: </a:t>
            </a:r>
            <a:endParaRPr lang="nl-BE" dirty="0"/>
          </a:p>
          <a:p>
            <a:pPr lvl="1"/>
            <a:r>
              <a:rPr lang="nl-BE" dirty="0"/>
              <a:t>Informatie en consultatie richtlijn</a:t>
            </a:r>
          </a:p>
          <a:p>
            <a:pPr lvl="1"/>
            <a:r>
              <a:rPr lang="nl-BE" dirty="0"/>
              <a:t>EOR in ondernemingen met Europese dimensie</a:t>
            </a:r>
          </a:p>
          <a:p>
            <a:r>
              <a:rPr lang="nl-BE" dirty="0"/>
              <a:t>Oplossing: nuttig gebruik maken van de ondernemingsraad </a:t>
            </a:r>
          </a:p>
        </p:txBody>
      </p:sp>
    </p:spTree>
    <p:extLst>
      <p:ext uri="{BB962C8B-B14F-4D97-AF65-F5344CB8AC3E}">
        <p14:creationId xmlns:p14="http://schemas.microsoft.com/office/powerpoint/2010/main" val="1367475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C489F-519B-17E3-733A-74362EA7FFF9}"/>
              </a:ext>
            </a:extLst>
          </p:cNvPr>
          <p:cNvSpPr>
            <a:spLocks noGrp="1"/>
          </p:cNvSpPr>
          <p:nvPr>
            <p:ph type="title"/>
          </p:nvPr>
        </p:nvSpPr>
        <p:spPr/>
        <p:txBody>
          <a:bodyPr/>
          <a:lstStyle/>
          <a:p>
            <a:r>
              <a:rPr lang="nl-BE" dirty="0"/>
              <a:t>Het moeilijk ontstaan van de wet van 1948</a:t>
            </a:r>
          </a:p>
        </p:txBody>
      </p:sp>
      <p:sp>
        <p:nvSpPr>
          <p:cNvPr id="3" name="Tijdelijke aanduiding voor inhoud 2">
            <a:extLst>
              <a:ext uri="{FF2B5EF4-FFF2-40B4-BE49-F238E27FC236}">
                <a16:creationId xmlns:a16="http://schemas.microsoft.com/office/drawing/2014/main" id="{7A58F71B-D7D7-143C-C76A-50C61A7458C5}"/>
              </a:ext>
            </a:extLst>
          </p:cNvPr>
          <p:cNvSpPr>
            <a:spLocks noGrp="1"/>
          </p:cNvSpPr>
          <p:nvPr>
            <p:ph idx="1"/>
          </p:nvPr>
        </p:nvSpPr>
        <p:spPr/>
        <p:txBody>
          <a:bodyPr/>
          <a:lstStyle/>
          <a:p>
            <a:r>
              <a:rPr lang="nl-BE" dirty="0"/>
              <a:t>De idyllische gedachte van de ontwerp overeenkomst van sociale solidariteit</a:t>
            </a:r>
          </a:p>
          <a:p>
            <a:pPr lvl="1"/>
            <a:r>
              <a:rPr lang="nl-BE" sz="1800" i="1" dirty="0">
                <a:effectLst/>
                <a:latin typeface="Calibri" panose="020F0502020204030204" pitchFamily="34" charset="0"/>
                <a:ea typeface="Calibri" panose="020F0502020204030204" pitchFamily="34" charset="0"/>
                <a:cs typeface="Times New Roman" panose="02020603050405020304" pitchFamily="18" charset="0"/>
              </a:rPr>
              <a:t>In iedere onderneming met tenminste 20 loonarbeiders, zal een afvaardiging van het personeel opgericht worden, die officieel bevoegd zal zijn om in overleg met het bedrijfshoofd of met zijn vertegenwoordigers, al de kwesties te onderzoeken aangaande de lonen, de arbeidsduur, de rustpauzen, het verlof, de hygiëne, de veiligheid, de zedelijkheid, de klachten over het leidend personeel, de sancties, de afdankingen, het werkplaatsreglement of, in het algemeen, alle kwesties aangaande het regelen van de arbeid, de tucht of het voorkomen van collectieve geschillen in de schoot van de onderneming.</a:t>
            </a:r>
          </a:p>
          <a:p>
            <a:r>
              <a:rPr lang="nl-BE" dirty="0"/>
              <a:t>De concrete uitwerking na WO II</a:t>
            </a:r>
          </a:p>
          <a:p>
            <a:pPr lvl="1"/>
            <a:r>
              <a:rPr lang="nl-BE" dirty="0"/>
              <a:t>Sociale bevoegdheden</a:t>
            </a:r>
          </a:p>
          <a:p>
            <a:pPr lvl="1"/>
            <a:r>
              <a:rPr lang="nl-BE" dirty="0"/>
              <a:t>Financieel, economische bevoegdheden</a:t>
            </a:r>
          </a:p>
          <a:p>
            <a:pPr marL="457200" lvl="1" indent="0">
              <a:buNone/>
            </a:pPr>
            <a:endParaRPr lang="nl-BE" dirty="0"/>
          </a:p>
        </p:txBody>
      </p:sp>
    </p:spTree>
    <p:extLst>
      <p:ext uri="{BB962C8B-B14F-4D97-AF65-F5344CB8AC3E}">
        <p14:creationId xmlns:p14="http://schemas.microsoft.com/office/powerpoint/2010/main" val="61576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A011D0-A0C2-E4F7-3F31-1D29B66844E9}"/>
              </a:ext>
            </a:extLst>
          </p:cNvPr>
          <p:cNvSpPr>
            <a:spLocks noGrp="1"/>
          </p:cNvSpPr>
          <p:nvPr>
            <p:ph type="title"/>
          </p:nvPr>
        </p:nvSpPr>
        <p:spPr/>
        <p:txBody>
          <a:bodyPr/>
          <a:lstStyle/>
          <a:p>
            <a:r>
              <a:rPr lang="nl-BE" dirty="0"/>
              <a:t>Resultaat</a:t>
            </a:r>
            <a:br>
              <a:rPr lang="nl-BE" dirty="0"/>
            </a:br>
            <a:endParaRPr lang="nl-BE" dirty="0"/>
          </a:p>
        </p:txBody>
      </p:sp>
      <p:sp>
        <p:nvSpPr>
          <p:cNvPr id="3" name="Tijdelijke aanduiding voor inhoud 2">
            <a:extLst>
              <a:ext uri="{FF2B5EF4-FFF2-40B4-BE49-F238E27FC236}">
                <a16:creationId xmlns:a16="http://schemas.microsoft.com/office/drawing/2014/main" id="{17AFA874-2F05-3BFE-DBBF-F796288C1574}"/>
              </a:ext>
            </a:extLst>
          </p:cNvPr>
          <p:cNvSpPr>
            <a:spLocks noGrp="1"/>
          </p:cNvSpPr>
          <p:nvPr>
            <p:ph idx="1"/>
          </p:nvPr>
        </p:nvSpPr>
        <p:spPr/>
        <p:txBody>
          <a:bodyPr/>
          <a:lstStyle/>
          <a:p>
            <a:r>
              <a:rPr lang="nl-BE" dirty="0"/>
              <a:t>Sociale zekerheid: Besluitwet 28 december 1944</a:t>
            </a:r>
          </a:p>
          <a:p>
            <a:r>
              <a:rPr lang="nl-BE" dirty="0"/>
              <a:t>Paritaire comités: Besluitwet 9 juni 1945</a:t>
            </a:r>
          </a:p>
          <a:p>
            <a:r>
              <a:rPr lang="nl-BE" dirty="0"/>
              <a:t>Wet 20 september 1948</a:t>
            </a:r>
          </a:p>
          <a:p>
            <a:pPr lvl="1"/>
            <a:r>
              <a:rPr lang="nl-BE" dirty="0"/>
              <a:t>Sociale bevoegdheden: zie art. 15</a:t>
            </a:r>
          </a:p>
          <a:p>
            <a:pPr lvl="1"/>
            <a:r>
              <a:rPr lang="nl-BE" dirty="0"/>
              <a:t>Financieel economische: zie art. 15, b</a:t>
            </a:r>
          </a:p>
          <a:p>
            <a:pPr lvl="2"/>
            <a:r>
              <a:rPr lang="nl-BE" sz="1800" dirty="0">
                <a:effectLst/>
                <a:latin typeface="Calibri" panose="020F0502020204030204" pitchFamily="34" charset="0"/>
                <a:ea typeface="Calibri" panose="020F0502020204030204" pitchFamily="34" charset="0"/>
                <a:cs typeface="Times New Roman" panose="02020603050405020304" pitchFamily="18" charset="0"/>
              </a:rPr>
              <a:t>Van het ondernemingshoofd in economisch en financieel opzicht, te ontvangen :</a:t>
            </a:r>
            <a:br>
              <a:rPr lang="nl-BE" sz="1800" dirty="0">
                <a:effectLst/>
                <a:latin typeface="Calibri" panose="020F0502020204030204" pitchFamily="34" charset="0"/>
                <a:ea typeface="Calibri" panose="020F0502020204030204" pitchFamily="34" charset="0"/>
                <a:cs typeface="Times New Roman" panose="02020603050405020304" pitchFamily="18" charset="0"/>
              </a:rPr>
            </a:br>
            <a:r>
              <a:rPr lang="nl-BE" sz="1800" dirty="0">
                <a:effectLst/>
                <a:latin typeface="Calibri" panose="020F0502020204030204" pitchFamily="34" charset="0"/>
                <a:ea typeface="Calibri" panose="020F0502020204030204" pitchFamily="34" charset="0"/>
                <a:cs typeface="Times New Roman" panose="02020603050405020304" pitchFamily="18" charset="0"/>
              </a:rPr>
              <a:t>1° Tenminste elk kwartaal, inlichtingen omtrent de productiviteit alsmede inlichtingen van algemene aard, betreffende de gang van de onderneming;</a:t>
            </a:r>
            <a:br>
              <a:rPr lang="nl-BE" sz="1800" dirty="0">
                <a:effectLst/>
                <a:latin typeface="Calibri" panose="020F0502020204030204" pitchFamily="34" charset="0"/>
                <a:ea typeface="Calibri" panose="020F0502020204030204" pitchFamily="34" charset="0"/>
                <a:cs typeface="Times New Roman" panose="02020603050405020304" pitchFamily="18" charset="0"/>
              </a:rPr>
            </a:br>
            <a:r>
              <a:rPr lang="nl-BE" sz="1800" dirty="0">
                <a:effectLst/>
                <a:latin typeface="Calibri" panose="020F0502020204030204" pitchFamily="34" charset="0"/>
                <a:ea typeface="Calibri" panose="020F0502020204030204" pitchFamily="34" charset="0"/>
                <a:cs typeface="Times New Roman" panose="02020603050405020304" pitchFamily="18" charset="0"/>
              </a:rPr>
              <a:t>2° Op gezette tijden en tenminste bij de sluiting van het maatschappelijk dienstjaar, inlichtingen, verslagen en bescheiden die de Ondernemingsraad kunnen voorlichten over de bedrijfsuitkomsten van de onderneming.</a:t>
            </a:r>
            <a:r>
              <a:rPr lang="nl-BE" dirty="0"/>
              <a:t> </a:t>
            </a:r>
          </a:p>
        </p:txBody>
      </p:sp>
    </p:spTree>
    <p:extLst>
      <p:ext uri="{BB962C8B-B14F-4D97-AF65-F5344CB8AC3E}">
        <p14:creationId xmlns:p14="http://schemas.microsoft.com/office/powerpoint/2010/main" val="4185800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7540E8-DE02-B75B-A926-82149D24E17A}"/>
              </a:ext>
            </a:extLst>
          </p:cNvPr>
          <p:cNvSpPr>
            <a:spLocks noGrp="1"/>
          </p:cNvSpPr>
          <p:nvPr>
            <p:ph type="title"/>
          </p:nvPr>
        </p:nvSpPr>
        <p:spPr/>
        <p:txBody>
          <a:bodyPr/>
          <a:lstStyle/>
          <a:p>
            <a:r>
              <a:rPr lang="nl-BE" dirty="0"/>
              <a:t>Uitwerking</a:t>
            </a:r>
          </a:p>
        </p:txBody>
      </p:sp>
      <p:sp>
        <p:nvSpPr>
          <p:cNvPr id="3" name="Tijdelijke aanduiding voor inhoud 2">
            <a:extLst>
              <a:ext uri="{FF2B5EF4-FFF2-40B4-BE49-F238E27FC236}">
                <a16:creationId xmlns:a16="http://schemas.microsoft.com/office/drawing/2014/main" id="{2FEF0E00-904D-88DE-3917-8BE17F8C02F7}"/>
              </a:ext>
            </a:extLst>
          </p:cNvPr>
          <p:cNvSpPr>
            <a:spLocks noGrp="1"/>
          </p:cNvSpPr>
          <p:nvPr>
            <p:ph idx="1"/>
          </p:nvPr>
        </p:nvSpPr>
        <p:spPr/>
        <p:txBody>
          <a:bodyPr>
            <a:normAutofit/>
          </a:bodyPr>
          <a:lstStyle/>
          <a:p>
            <a:pPr lvl="1"/>
            <a:r>
              <a:rPr lang="nl-BE" dirty="0">
                <a:effectLst/>
                <a:latin typeface="Calibri" panose="020F0502020204030204" pitchFamily="34" charset="0"/>
                <a:ea typeface="Calibri" panose="020F0502020204030204" pitchFamily="34" charset="0"/>
                <a:cs typeface="Times New Roman" panose="02020603050405020304" pitchFamily="18" charset="0"/>
              </a:rPr>
              <a:t>De aard en de omvang van de te verstrekken inlichtingen, mede te delen verslagen en bescheiden, worden vastgesteld door de Koning</a:t>
            </a:r>
          </a:p>
          <a:p>
            <a:pPr lvl="1"/>
            <a:r>
              <a:rPr lang="nl-BE" dirty="0">
                <a:latin typeface="Calibri" panose="020F0502020204030204" pitchFamily="34" charset="0"/>
                <a:ea typeface="Calibri" panose="020F0502020204030204" pitchFamily="34" charset="0"/>
                <a:cs typeface="Times New Roman" panose="02020603050405020304" pitchFamily="18" charset="0"/>
              </a:rPr>
              <a:t>Art. 28. </a:t>
            </a:r>
            <a:r>
              <a:rPr lang="nl-BE" dirty="0">
                <a:effectLst/>
                <a:latin typeface="Calibri" panose="020F0502020204030204" pitchFamily="34" charset="0"/>
                <a:ea typeface="Calibri" panose="020F0502020204030204" pitchFamily="34" charset="0"/>
                <a:cs typeface="Times New Roman" panose="02020603050405020304" pitchFamily="18" charset="0"/>
              </a:rPr>
              <a:t>De koninklijke besluiten, worden genomen binnen een termijn van zes maanden te rekenen van de bekendmaking van de wet.</a:t>
            </a:r>
          </a:p>
          <a:p>
            <a:pPr lvl="1"/>
            <a:r>
              <a:rPr lang="nl-BE" dirty="0">
                <a:latin typeface="Calibri" panose="020F0502020204030204" pitchFamily="34" charset="0"/>
                <a:ea typeface="Calibri" panose="020F0502020204030204" pitchFamily="34" charset="0"/>
                <a:cs typeface="Times New Roman" panose="02020603050405020304" pitchFamily="18" charset="0"/>
              </a:rPr>
              <a:t>Publicatie de wet: 27 september 1948</a:t>
            </a:r>
          </a:p>
          <a:p>
            <a:pPr lvl="1"/>
            <a:r>
              <a:rPr lang="nl-BE" dirty="0">
                <a:latin typeface="Calibri" panose="020F0502020204030204" pitchFamily="34" charset="0"/>
                <a:ea typeface="Calibri" panose="020F0502020204030204" pitchFamily="34" charset="0"/>
                <a:cs typeface="Times New Roman" panose="02020603050405020304" pitchFamily="18" charset="0"/>
              </a:rPr>
              <a:t>Uiterste datum voor het Koninklijk besluit: 27 maart 1948</a:t>
            </a:r>
          </a:p>
          <a:p>
            <a:pPr lvl="1"/>
            <a:r>
              <a:rPr lang="nl-BE" dirty="0">
                <a:latin typeface="Calibri" panose="020F0502020204030204" pitchFamily="34" charset="0"/>
                <a:ea typeface="Calibri" panose="020F0502020204030204" pitchFamily="34" charset="0"/>
                <a:cs typeface="Times New Roman" panose="02020603050405020304" pitchFamily="18" charset="0"/>
              </a:rPr>
              <a:t>Eerste sociale verkiezingen in 1950</a:t>
            </a:r>
          </a:p>
          <a:p>
            <a:pPr lvl="1"/>
            <a:r>
              <a:rPr lang="nl-BE" dirty="0">
                <a:latin typeface="Calibri" panose="020F0502020204030204" pitchFamily="34" charset="0"/>
                <a:ea typeface="Calibri" panose="020F0502020204030204" pitchFamily="34" charset="0"/>
                <a:cs typeface="Times New Roman" panose="02020603050405020304" pitchFamily="18" charset="0"/>
              </a:rPr>
              <a:t>Daarom voorlopig Koninklijk besluit 27 november 1950</a:t>
            </a:r>
          </a:p>
        </p:txBody>
      </p:sp>
    </p:spTree>
    <p:extLst>
      <p:ext uri="{BB962C8B-B14F-4D97-AF65-F5344CB8AC3E}">
        <p14:creationId xmlns:p14="http://schemas.microsoft.com/office/powerpoint/2010/main" val="4024658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2121BD-97D6-B85E-CFFE-49C8ADD92557}"/>
              </a:ext>
            </a:extLst>
          </p:cNvPr>
          <p:cNvSpPr>
            <a:spLocks noGrp="1"/>
          </p:cNvSpPr>
          <p:nvPr>
            <p:ph type="title"/>
          </p:nvPr>
        </p:nvSpPr>
        <p:spPr/>
        <p:txBody>
          <a:bodyPr/>
          <a:lstStyle/>
          <a:p>
            <a:r>
              <a:rPr lang="nl-BE" dirty="0"/>
              <a:t>De ondernemingsraad was geen succes</a:t>
            </a:r>
          </a:p>
        </p:txBody>
      </p:sp>
      <p:sp>
        <p:nvSpPr>
          <p:cNvPr id="3" name="Tijdelijke aanduiding voor inhoud 2">
            <a:extLst>
              <a:ext uri="{FF2B5EF4-FFF2-40B4-BE49-F238E27FC236}">
                <a16:creationId xmlns:a16="http://schemas.microsoft.com/office/drawing/2014/main" id="{EA6D7560-63CF-969D-1857-0385CF4FC2E9}"/>
              </a:ext>
            </a:extLst>
          </p:cNvPr>
          <p:cNvSpPr>
            <a:spLocks noGrp="1"/>
          </p:cNvSpPr>
          <p:nvPr>
            <p:ph idx="1"/>
          </p:nvPr>
        </p:nvSpPr>
        <p:spPr/>
        <p:txBody>
          <a:bodyPr>
            <a:normAutofit lnSpcReduction="10000"/>
          </a:bodyPr>
          <a:lstStyle/>
          <a:p>
            <a:r>
              <a:rPr lang="nl-BE" dirty="0"/>
              <a:t>Reactie van sommige werkgevers</a:t>
            </a:r>
          </a:p>
          <a:p>
            <a:pPr lvl="1"/>
            <a:r>
              <a:rPr lang="nl-BE" dirty="0"/>
              <a:t>2 dringende wetswijzigingen waren nodig</a:t>
            </a:r>
          </a:p>
          <a:p>
            <a:r>
              <a:rPr lang="nl-BE" dirty="0"/>
              <a:t>Tekstverduidelijkingen</a:t>
            </a:r>
          </a:p>
          <a:p>
            <a:pPr lvl="1"/>
            <a:r>
              <a:rPr lang="nl-BE" dirty="0"/>
              <a:t>Nationaal akkoord 16 juli 1958</a:t>
            </a:r>
          </a:p>
          <a:p>
            <a:pPr lvl="1"/>
            <a:r>
              <a:rPr lang="nl-BE" dirty="0"/>
              <a:t>Gewijzigd op 23 maart 1962</a:t>
            </a:r>
          </a:p>
          <a:p>
            <a:pPr lvl="1"/>
            <a:r>
              <a:rPr lang="nl-BE" dirty="0"/>
              <a:t>Aangevuld op 28 november 1962</a:t>
            </a:r>
          </a:p>
          <a:p>
            <a:r>
              <a:rPr lang="nl-BE" dirty="0"/>
              <a:t>Studie op vraag van de Nationale Arbeidsraad</a:t>
            </a:r>
          </a:p>
          <a:p>
            <a:r>
              <a:rPr lang="nl-BE" dirty="0"/>
              <a:t>Reactie van de vakorganisaties</a:t>
            </a:r>
          </a:p>
          <a:p>
            <a:pPr lvl="1"/>
            <a:r>
              <a:rPr lang="nl-BE"/>
              <a:t>Investeren in  ondernemingsraad </a:t>
            </a:r>
            <a:r>
              <a:rPr lang="nl-BE" dirty="0"/>
              <a:t>is verloren moeite</a:t>
            </a:r>
          </a:p>
          <a:p>
            <a:pPr lvl="1"/>
            <a:r>
              <a:rPr lang="nl-BE" dirty="0"/>
              <a:t>Meer heil in de vakbondsafvaardiging </a:t>
            </a:r>
          </a:p>
          <a:p>
            <a:endParaRPr lang="nl-BE" dirty="0"/>
          </a:p>
        </p:txBody>
      </p:sp>
    </p:spTree>
    <p:extLst>
      <p:ext uri="{BB962C8B-B14F-4D97-AF65-F5344CB8AC3E}">
        <p14:creationId xmlns:p14="http://schemas.microsoft.com/office/powerpoint/2010/main" val="18055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820139-2C7B-8775-45BF-C734F15CD493}"/>
              </a:ext>
            </a:extLst>
          </p:cNvPr>
          <p:cNvSpPr>
            <a:spLocks noGrp="1"/>
          </p:cNvSpPr>
          <p:nvPr>
            <p:ph type="title"/>
          </p:nvPr>
        </p:nvSpPr>
        <p:spPr/>
        <p:txBody>
          <a:bodyPr/>
          <a:lstStyle/>
          <a:p>
            <a:r>
              <a:rPr lang="nl-BE" dirty="0"/>
              <a:t>Opnieuw aandacht voor de ondernemingsraad </a:t>
            </a:r>
          </a:p>
        </p:txBody>
      </p:sp>
      <p:sp>
        <p:nvSpPr>
          <p:cNvPr id="3" name="Tijdelijke aanduiding voor inhoud 2">
            <a:extLst>
              <a:ext uri="{FF2B5EF4-FFF2-40B4-BE49-F238E27FC236}">
                <a16:creationId xmlns:a16="http://schemas.microsoft.com/office/drawing/2014/main" id="{4D04887F-A234-ED8C-3342-E89734C6F3B4}"/>
              </a:ext>
            </a:extLst>
          </p:cNvPr>
          <p:cNvSpPr>
            <a:spLocks noGrp="1"/>
          </p:cNvSpPr>
          <p:nvPr>
            <p:ph idx="1"/>
          </p:nvPr>
        </p:nvSpPr>
        <p:spPr/>
        <p:txBody>
          <a:bodyPr/>
          <a:lstStyle/>
          <a:p>
            <a:r>
              <a:rPr lang="nl-BE" dirty="0"/>
              <a:t>Begin 1970: grote stakingsgolf</a:t>
            </a:r>
          </a:p>
          <a:p>
            <a:pPr lvl="1"/>
            <a:r>
              <a:rPr lang="nl-BE" dirty="0"/>
              <a:t>Crisis in de arbeidsverhoudingen</a:t>
            </a:r>
          </a:p>
          <a:p>
            <a:r>
              <a:rPr lang="nl-BE" dirty="0"/>
              <a:t>Vakorganisaties vragen samenroeping sociaal en economische conferentie</a:t>
            </a:r>
          </a:p>
          <a:p>
            <a:r>
              <a:rPr lang="nl-BE" dirty="0"/>
              <a:t>Regering gaat op vraag in</a:t>
            </a:r>
          </a:p>
          <a:p>
            <a:r>
              <a:rPr lang="nl-BE" dirty="0"/>
              <a:t>Conferentie vergadert op 23 februari en 16 maart 1970</a:t>
            </a:r>
          </a:p>
          <a:p>
            <a:pPr lvl="1"/>
            <a:r>
              <a:rPr lang="nl-BE" dirty="0"/>
              <a:t>De werknemers zijn onvoldoende geïnformeerd</a:t>
            </a:r>
          </a:p>
          <a:p>
            <a:pPr lvl="1"/>
            <a:r>
              <a:rPr lang="nl-BE" dirty="0"/>
              <a:t>De ondernemingsraad moet dit verhelpen</a:t>
            </a:r>
          </a:p>
          <a:p>
            <a:pPr lvl="2"/>
            <a:r>
              <a:rPr lang="nl-BE" dirty="0"/>
              <a:t>Opdracht voor de NAR en de CRB tegen 1 juni 1970</a:t>
            </a:r>
          </a:p>
        </p:txBody>
      </p:sp>
    </p:spTree>
    <p:extLst>
      <p:ext uri="{BB962C8B-B14F-4D97-AF65-F5344CB8AC3E}">
        <p14:creationId xmlns:p14="http://schemas.microsoft.com/office/powerpoint/2010/main" val="213032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CCD4EF-EDEC-C150-269C-DB809887097D}"/>
              </a:ext>
            </a:extLst>
          </p:cNvPr>
          <p:cNvSpPr>
            <a:spLocks noGrp="1"/>
          </p:cNvSpPr>
          <p:nvPr>
            <p:ph type="title"/>
          </p:nvPr>
        </p:nvSpPr>
        <p:spPr/>
        <p:txBody>
          <a:bodyPr/>
          <a:lstStyle/>
          <a:p>
            <a:r>
              <a:rPr lang="nl-BE" dirty="0"/>
              <a:t>Het resultaat</a:t>
            </a:r>
          </a:p>
        </p:txBody>
      </p:sp>
      <p:sp>
        <p:nvSpPr>
          <p:cNvPr id="3" name="Tijdelijke aanduiding voor inhoud 2">
            <a:extLst>
              <a:ext uri="{FF2B5EF4-FFF2-40B4-BE49-F238E27FC236}">
                <a16:creationId xmlns:a16="http://schemas.microsoft.com/office/drawing/2014/main" id="{DB32357F-A24E-3AE5-756A-FEE7237648D6}"/>
              </a:ext>
            </a:extLst>
          </p:cNvPr>
          <p:cNvSpPr>
            <a:spLocks noGrp="1"/>
          </p:cNvSpPr>
          <p:nvPr>
            <p:ph idx="1"/>
          </p:nvPr>
        </p:nvSpPr>
        <p:spPr/>
        <p:txBody>
          <a:bodyPr>
            <a:normAutofit fontScale="92500" lnSpcReduction="10000"/>
          </a:bodyPr>
          <a:lstStyle/>
          <a:p>
            <a:r>
              <a:rPr lang="nl-BE" dirty="0"/>
              <a:t>NAR</a:t>
            </a:r>
          </a:p>
          <a:p>
            <a:pPr lvl="1"/>
            <a:r>
              <a:rPr lang="nl-BE" dirty="0"/>
              <a:t>Moeilijke onderhandelingen</a:t>
            </a:r>
          </a:p>
          <a:p>
            <a:pPr lvl="1"/>
            <a:r>
              <a:rPr lang="nl-BE" dirty="0"/>
              <a:t>CAO nr. 4 van 4 december 1970</a:t>
            </a:r>
          </a:p>
          <a:p>
            <a:pPr lvl="1"/>
            <a:r>
              <a:rPr lang="nl-BE" dirty="0"/>
              <a:t>Opgenomen in coördinerende CAO nr. 9 van 9 maart 1972</a:t>
            </a:r>
          </a:p>
          <a:p>
            <a:r>
              <a:rPr lang="nl-BE" dirty="0"/>
              <a:t> CRB</a:t>
            </a:r>
          </a:p>
          <a:p>
            <a:pPr lvl="1"/>
            <a:r>
              <a:rPr lang="nl-BE" dirty="0"/>
              <a:t>Pogingen tot akkoord in 1970</a:t>
            </a:r>
          </a:p>
          <a:p>
            <a:pPr lvl="1"/>
            <a:r>
              <a:rPr lang="nl-BE" dirty="0"/>
              <a:t>Ontwerpakkoord eind 1970</a:t>
            </a:r>
          </a:p>
          <a:p>
            <a:pPr lvl="1"/>
            <a:r>
              <a:rPr lang="nl-BE" dirty="0"/>
              <a:t>Grondige amendering door werkgevers</a:t>
            </a:r>
          </a:p>
          <a:p>
            <a:pPr lvl="1"/>
            <a:r>
              <a:rPr lang="nl-BE" dirty="0"/>
              <a:t>Geen akkoord vakorganisaties</a:t>
            </a:r>
          </a:p>
          <a:p>
            <a:pPr lvl="1"/>
            <a:r>
              <a:rPr lang="nl-BE" dirty="0"/>
              <a:t>Verklaring: standpunt vakorganisaties</a:t>
            </a:r>
          </a:p>
          <a:p>
            <a:pPr lvl="2"/>
            <a:r>
              <a:rPr lang="nl-BE" dirty="0"/>
              <a:t>Buitengewoon congres van het ABVV van 29 tot 31 januari 1971</a:t>
            </a:r>
          </a:p>
          <a:p>
            <a:pPr lvl="2"/>
            <a:r>
              <a:rPr lang="nl-BE" dirty="0"/>
              <a:t>Rapport van het ACV van 19 januari 1971 </a:t>
            </a:r>
          </a:p>
        </p:txBody>
      </p:sp>
    </p:spTree>
    <p:extLst>
      <p:ext uri="{BB962C8B-B14F-4D97-AF65-F5344CB8AC3E}">
        <p14:creationId xmlns:p14="http://schemas.microsoft.com/office/powerpoint/2010/main" val="261979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7DE182-AA43-69E7-9273-FBF02F812842}"/>
              </a:ext>
            </a:extLst>
          </p:cNvPr>
          <p:cNvSpPr>
            <a:spLocks noGrp="1"/>
          </p:cNvSpPr>
          <p:nvPr>
            <p:ph type="title"/>
          </p:nvPr>
        </p:nvSpPr>
        <p:spPr/>
        <p:txBody>
          <a:bodyPr/>
          <a:lstStyle/>
          <a:p>
            <a:r>
              <a:rPr lang="nl-BE" dirty="0"/>
              <a:t>Terug naar de regering</a:t>
            </a:r>
          </a:p>
        </p:txBody>
      </p:sp>
      <p:sp>
        <p:nvSpPr>
          <p:cNvPr id="3" name="Tijdelijke aanduiding voor inhoud 2">
            <a:extLst>
              <a:ext uri="{FF2B5EF4-FFF2-40B4-BE49-F238E27FC236}">
                <a16:creationId xmlns:a16="http://schemas.microsoft.com/office/drawing/2014/main" id="{DCC621BB-3474-F713-25D8-A054522153FD}"/>
              </a:ext>
            </a:extLst>
          </p:cNvPr>
          <p:cNvSpPr>
            <a:spLocks noGrp="1"/>
          </p:cNvSpPr>
          <p:nvPr>
            <p:ph idx="1"/>
          </p:nvPr>
        </p:nvSpPr>
        <p:spPr/>
        <p:txBody>
          <a:bodyPr>
            <a:normAutofit lnSpcReduction="10000"/>
          </a:bodyPr>
          <a:lstStyle/>
          <a:p>
            <a:r>
              <a:rPr lang="nl-BE" dirty="0"/>
              <a:t>Regeringsverklaringen</a:t>
            </a:r>
          </a:p>
          <a:p>
            <a:pPr lvl="1"/>
            <a:r>
              <a:rPr lang="nl-BE" dirty="0"/>
              <a:t>Eyskens V van januari 1972; </a:t>
            </a:r>
            <a:r>
              <a:rPr lang="nl-BE" dirty="0" err="1"/>
              <a:t>Leburton</a:t>
            </a:r>
            <a:r>
              <a:rPr lang="nl-BE" dirty="0"/>
              <a:t>  van januari 1973</a:t>
            </a:r>
          </a:p>
          <a:p>
            <a:r>
              <a:rPr lang="nl-BE" dirty="0"/>
              <a:t>Voorstel van ABVV en ACV</a:t>
            </a:r>
          </a:p>
          <a:p>
            <a:pPr lvl="1"/>
            <a:r>
              <a:rPr lang="nl-BE" dirty="0"/>
              <a:t>Advies CRB: opmerkingen van het VBO</a:t>
            </a:r>
          </a:p>
          <a:p>
            <a:pPr lvl="1"/>
            <a:r>
              <a:rPr lang="nl-BE" dirty="0"/>
              <a:t>Nationaal Comité voor Economische Expansie</a:t>
            </a:r>
          </a:p>
          <a:p>
            <a:pPr lvl="1"/>
            <a:r>
              <a:rPr lang="nl-BE" dirty="0"/>
              <a:t>Stellen groep experten aan: ontwerp op 9 april 1973</a:t>
            </a:r>
          </a:p>
          <a:p>
            <a:pPr lvl="1"/>
            <a:r>
              <a:rPr lang="nl-BE" dirty="0"/>
              <a:t>Ontwerp door minister economische zaken</a:t>
            </a:r>
          </a:p>
          <a:p>
            <a:pPr lvl="1"/>
            <a:r>
              <a:rPr lang="nl-BE" dirty="0"/>
              <a:t>Advies Raad van State: geen advies want advies CRB ontbreekt</a:t>
            </a:r>
          </a:p>
          <a:p>
            <a:pPr lvl="1"/>
            <a:r>
              <a:rPr lang="nl-BE" dirty="0"/>
              <a:t>Dringend advies CRB</a:t>
            </a:r>
          </a:p>
          <a:p>
            <a:pPr lvl="1"/>
            <a:r>
              <a:rPr lang="nl-BE" dirty="0"/>
              <a:t>Verdeeld advies: werkgever voelen zich met de rug tegen de muur gezet</a:t>
            </a:r>
          </a:p>
          <a:p>
            <a:pPr lvl="1"/>
            <a:r>
              <a:rPr lang="nl-BE" dirty="0"/>
              <a:t>Regering hakt laatste knopen door: Koninklijk besluit 27 november 1973</a:t>
            </a:r>
          </a:p>
        </p:txBody>
      </p:sp>
    </p:spTree>
    <p:extLst>
      <p:ext uri="{BB962C8B-B14F-4D97-AF65-F5344CB8AC3E}">
        <p14:creationId xmlns:p14="http://schemas.microsoft.com/office/powerpoint/2010/main" val="171567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E4BFDA-E9E8-6439-12C9-84DC5112B895}"/>
              </a:ext>
            </a:extLst>
          </p:cNvPr>
          <p:cNvSpPr>
            <a:spLocks noGrp="1"/>
          </p:cNvSpPr>
          <p:nvPr>
            <p:ph type="title"/>
          </p:nvPr>
        </p:nvSpPr>
        <p:spPr/>
        <p:txBody>
          <a:bodyPr/>
          <a:lstStyle/>
          <a:p>
            <a:r>
              <a:rPr lang="nl-BE" dirty="0"/>
              <a:t>Wat na 27 november 1973</a:t>
            </a:r>
          </a:p>
        </p:txBody>
      </p:sp>
      <p:sp>
        <p:nvSpPr>
          <p:cNvPr id="3" name="Tijdelijke aanduiding voor inhoud 2">
            <a:extLst>
              <a:ext uri="{FF2B5EF4-FFF2-40B4-BE49-F238E27FC236}">
                <a16:creationId xmlns:a16="http://schemas.microsoft.com/office/drawing/2014/main" id="{D06583F6-D510-3D14-8D60-0D4F82930ADE}"/>
              </a:ext>
            </a:extLst>
          </p:cNvPr>
          <p:cNvSpPr>
            <a:spLocks noGrp="1"/>
          </p:cNvSpPr>
          <p:nvPr>
            <p:ph idx="1"/>
          </p:nvPr>
        </p:nvSpPr>
        <p:spPr/>
        <p:txBody>
          <a:bodyPr/>
          <a:lstStyle/>
          <a:p>
            <a:r>
              <a:rPr lang="nl-BE" dirty="0"/>
              <a:t>Het Koninklijk besluit: blijkbaar zeer rustig bestaan</a:t>
            </a:r>
          </a:p>
          <a:p>
            <a:pPr lvl="1"/>
            <a:r>
              <a:rPr lang="nl-BE" dirty="0"/>
              <a:t>Slechts 2 wijzigingen</a:t>
            </a:r>
          </a:p>
          <a:p>
            <a:pPr lvl="1"/>
            <a:r>
              <a:rPr lang="nl-BE" dirty="0"/>
              <a:t>Slechts 4 vonnissen en arresten</a:t>
            </a:r>
          </a:p>
          <a:p>
            <a:r>
              <a:rPr lang="nl-BE" dirty="0"/>
              <a:t>Iedereen tevreden met het KB?</a:t>
            </a:r>
          </a:p>
          <a:p>
            <a:r>
              <a:rPr lang="nl-BE" dirty="0"/>
              <a:t>Het Koninklijk besluit wordt overal perfect toegepast? </a:t>
            </a:r>
          </a:p>
          <a:p>
            <a:pPr lvl="1"/>
            <a:r>
              <a:rPr lang="nl-BE" dirty="0"/>
              <a:t>Toch enige twijfel : zie de werking (sic) van het comité ad hoc in de schoot van de CRB</a:t>
            </a:r>
          </a:p>
        </p:txBody>
      </p:sp>
    </p:spTree>
    <p:extLst>
      <p:ext uri="{BB962C8B-B14F-4D97-AF65-F5344CB8AC3E}">
        <p14:creationId xmlns:p14="http://schemas.microsoft.com/office/powerpoint/2010/main" val="2506208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848</Words>
  <Application>Microsoft Office PowerPoint</Application>
  <PresentationFormat>Breedbeeld</PresentationFormat>
  <Paragraphs>110</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Calibri</vt:lpstr>
      <vt:lpstr>Calibri Light</vt:lpstr>
      <vt:lpstr>Times New Roman</vt:lpstr>
      <vt:lpstr>Kantoorthema</vt:lpstr>
      <vt:lpstr>Wet 20 september 1948 en KB 27 november 1973</vt:lpstr>
      <vt:lpstr>Het moeilijk ontstaan van de wet van 1948</vt:lpstr>
      <vt:lpstr>Resultaat </vt:lpstr>
      <vt:lpstr>Uitwerking</vt:lpstr>
      <vt:lpstr>De ondernemingsraad was geen succes</vt:lpstr>
      <vt:lpstr>Opnieuw aandacht voor de ondernemingsraad </vt:lpstr>
      <vt:lpstr>Het resultaat</vt:lpstr>
      <vt:lpstr>Terug naar de regering</vt:lpstr>
      <vt:lpstr>Wat na 27 november 1973</vt:lpstr>
      <vt:lpstr>En de wet?</vt:lpstr>
      <vt:lpstr>Moeilijke wijzigingen van de reglementering</vt:lpstr>
      <vt:lpstr>Besluit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 20 september 1948 en KB 27 november 1973</dc:title>
  <dc:creator>Othmar Vanachter</dc:creator>
  <cp:lastModifiedBy>BARBE Iris</cp:lastModifiedBy>
  <cp:revision>2</cp:revision>
  <dcterms:created xsi:type="dcterms:W3CDTF">2023-11-20T10:37:15Z</dcterms:created>
  <dcterms:modified xsi:type="dcterms:W3CDTF">2024-01-23T09:28:49Z</dcterms:modified>
</cp:coreProperties>
</file>